
<file path=[Content_Types].xml><?xml version="1.0" encoding="utf-8"?>
<Types xmlns="http://schemas.openxmlformats.org/package/2006/content-types">
  <Default Extension="glb" ContentType="model/gltf.binary"/>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77" r:id="rId2"/>
    <p:sldId id="267" r:id="rId3"/>
    <p:sldId id="268" r:id="rId4"/>
    <p:sldId id="284" r:id="rId5"/>
    <p:sldId id="281" r:id="rId6"/>
    <p:sldId id="282" r:id="rId7"/>
    <p:sldId id="286" r:id="rId8"/>
    <p:sldId id="287" r:id="rId9"/>
    <p:sldId id="288" r:id="rId10"/>
    <p:sldId id="285" r:id="rId11"/>
    <p:sldId id="283" r:id="rId12"/>
    <p:sldId id="270" r:id="rId13"/>
    <p:sldId id="271" r:id="rId14"/>
    <p:sldId id="278" r:id="rId15"/>
    <p:sldId id="279" r:id="rId16"/>
    <p:sldId id="272" r:id="rId17"/>
    <p:sldId id="289" r:id="rId18"/>
    <p:sldId id="291" r:id="rId19"/>
    <p:sldId id="292" r:id="rId20"/>
    <p:sldId id="293" r:id="rId21"/>
    <p:sldId id="303" r:id="rId22"/>
    <p:sldId id="274" r:id="rId23"/>
    <p:sldId id="275" r:id="rId24"/>
    <p:sldId id="299" r:id="rId25"/>
    <p:sldId id="294" r:id="rId26"/>
    <p:sldId id="298" r:id="rId27"/>
    <p:sldId id="296" r:id="rId28"/>
    <p:sldId id="302" r:id="rId29"/>
    <p:sldId id="300" r:id="rId30"/>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Slide" id="{C41E965D-1BB0-6E42-80C1-B0CE61D34D0F}">
          <p14:sldIdLst>
            <p14:sldId id="277"/>
            <p14:sldId id="267"/>
          </p14:sldIdLst>
        </p14:section>
        <p14:section name="Opportunity" id="{34C61D3D-3DDA-8544-919D-38908B71CF6E}">
          <p14:sldIdLst>
            <p14:sldId id="268"/>
            <p14:sldId id="284"/>
            <p14:sldId id="281"/>
            <p14:sldId id="282"/>
            <p14:sldId id="286"/>
            <p14:sldId id="287"/>
            <p14:sldId id="288"/>
            <p14:sldId id="285"/>
            <p14:sldId id="283"/>
          </p14:sldIdLst>
        </p14:section>
        <p14:section name="Market" id="{DBB0F080-D76F-2449-A8A8-97428CE5CDE4}">
          <p14:sldIdLst>
            <p14:sldId id="270"/>
            <p14:sldId id="271"/>
            <p14:sldId id="278"/>
            <p14:sldId id="279"/>
          </p14:sldIdLst>
        </p14:section>
        <p14:section name="Solution" id="{D01103C6-D9B4-874A-903D-1D54C47D2E73}">
          <p14:sldIdLst>
            <p14:sldId id="272"/>
            <p14:sldId id="289"/>
            <p14:sldId id="291"/>
            <p14:sldId id="292"/>
            <p14:sldId id="293"/>
            <p14:sldId id="303"/>
          </p14:sldIdLst>
        </p14:section>
        <p14:section name="Business Model" id="{17ED8106-7472-CA40-A9D6-5927206203E6}">
          <p14:sldIdLst>
            <p14:sldId id="274"/>
            <p14:sldId id="275"/>
            <p14:sldId id="299"/>
            <p14:sldId id="294"/>
            <p14:sldId id="298"/>
            <p14:sldId id="296"/>
            <p14:sldId id="302"/>
            <p14:sldId id="30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1B11"/>
    <a:srgbClr val="FFFFFF"/>
    <a:srgbClr val="12231D"/>
    <a:srgbClr val="151F19"/>
    <a:srgbClr val="101519"/>
    <a:srgbClr val="273E32"/>
    <a:srgbClr val="0D141A"/>
    <a:srgbClr val="0F141A"/>
    <a:srgbClr val="1019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56" autoAdjust="0"/>
    <p:restoredTop sz="96928"/>
  </p:normalViewPr>
  <p:slideViewPr>
    <p:cSldViewPr snapToGrid="0" snapToObjects="1">
      <p:cViewPr>
        <p:scale>
          <a:sx n="73" d="100"/>
          <a:sy n="73" d="100"/>
        </p:scale>
        <p:origin x="654" y="3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FA5CB4-1029-4981-B82C-7F28AC97D0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a:extLst>
              <a:ext uri="{FF2B5EF4-FFF2-40B4-BE49-F238E27FC236}">
                <a16:creationId xmlns:a16="http://schemas.microsoft.com/office/drawing/2014/main" id="{FB257C36-5061-4D97-A3ED-08D14B5C460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DB724C-DAB9-455A-A4D0-5FD9560549CF}" type="datetimeFigureOut">
              <a:rPr lang="fr-FR" smtClean="0"/>
              <a:t>06/07/2023</a:t>
            </a:fld>
            <a:endParaRPr lang="fr-FR"/>
          </a:p>
        </p:txBody>
      </p:sp>
      <p:sp>
        <p:nvSpPr>
          <p:cNvPr id="4" name="Footer Placeholder 3">
            <a:extLst>
              <a:ext uri="{FF2B5EF4-FFF2-40B4-BE49-F238E27FC236}">
                <a16:creationId xmlns:a16="http://schemas.microsoft.com/office/drawing/2014/main" id="{375CE344-F0B9-401B-A404-5114D6899E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D8FCC7D1-1F42-4330-8D23-C388919B91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71DE03-EF45-45E2-851E-4EAB9B09F516}" type="slidenum">
              <a:rPr lang="fr-FR" smtClean="0"/>
              <a:t>‹#›</a:t>
            </a:fld>
            <a:endParaRPr lang="fr-FR"/>
          </a:p>
        </p:txBody>
      </p:sp>
    </p:spTree>
    <p:extLst>
      <p:ext uri="{BB962C8B-B14F-4D97-AF65-F5344CB8AC3E}">
        <p14:creationId xmlns:p14="http://schemas.microsoft.com/office/powerpoint/2010/main" val="756580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F6D82-066C-FA4D-8270-4E3B76B0A85B}" type="datetimeFigureOut">
              <a:t>05/07/2023</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92847-51ED-1449-A9AF-8F855167E8E6}" type="slidenum">
              <a:t>‹#›</a:t>
            </a:fld>
            <a:endParaRPr lang="en-LT"/>
          </a:p>
        </p:txBody>
      </p:sp>
    </p:spTree>
    <p:extLst>
      <p:ext uri="{BB962C8B-B14F-4D97-AF65-F5344CB8AC3E}">
        <p14:creationId xmlns:p14="http://schemas.microsoft.com/office/powerpoint/2010/main" val="281350984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https://unsplash.com/photos/AXu2aZ3YgP8</a:t>
            </a:r>
            <a:endParaRPr lang="en-LT" dirty="0"/>
          </a:p>
        </p:txBody>
      </p:sp>
      <p:sp>
        <p:nvSpPr>
          <p:cNvPr id="4" name="Slide Number Placeholder 3"/>
          <p:cNvSpPr>
            <a:spLocks noGrp="1"/>
          </p:cNvSpPr>
          <p:nvPr>
            <p:ph type="sldNum" sz="quarter" idx="5"/>
          </p:nvPr>
        </p:nvSpPr>
        <p:spPr/>
        <p:txBody>
          <a:bodyPr/>
          <a:lstStyle/>
          <a:p>
            <a:fld id="{5BE92847-51ED-1449-A9AF-8F855167E8E6}" type="slidenum">
              <a:t>2</a:t>
            </a:fld>
            <a:endParaRPr lang="en-LT"/>
          </a:p>
        </p:txBody>
      </p:sp>
    </p:spTree>
    <p:extLst>
      <p:ext uri="{BB962C8B-B14F-4D97-AF65-F5344CB8AC3E}">
        <p14:creationId xmlns:p14="http://schemas.microsoft.com/office/powerpoint/2010/main" val="470964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https://unsplash.com/photos/48nerZQCHgo</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13</a:t>
            </a:fld>
            <a:endParaRPr lang="en-LT"/>
          </a:p>
        </p:txBody>
      </p:sp>
    </p:spTree>
    <p:extLst>
      <p:ext uri="{BB962C8B-B14F-4D97-AF65-F5344CB8AC3E}">
        <p14:creationId xmlns:p14="http://schemas.microsoft.com/office/powerpoint/2010/main" val="15107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https://unsplash.com/photos/48nerZQCHgo</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19</a:t>
            </a:fld>
            <a:endParaRPr lang="en-LT"/>
          </a:p>
        </p:txBody>
      </p:sp>
    </p:spTree>
    <p:extLst>
      <p:ext uri="{BB962C8B-B14F-4D97-AF65-F5344CB8AC3E}">
        <p14:creationId xmlns:p14="http://schemas.microsoft.com/office/powerpoint/2010/main" val="3552380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https://unsplash.com/photos/fItRJ7AHak8</a:t>
            </a:r>
            <a:endParaRPr lang="en-LT"/>
          </a:p>
        </p:txBody>
      </p:sp>
      <p:sp>
        <p:nvSpPr>
          <p:cNvPr id="4" name="Slide Number Placeholder 3"/>
          <p:cNvSpPr>
            <a:spLocks noGrp="1"/>
          </p:cNvSpPr>
          <p:nvPr>
            <p:ph type="sldNum" sz="quarter" idx="5"/>
          </p:nvPr>
        </p:nvSpPr>
        <p:spPr/>
        <p:txBody>
          <a:bodyPr/>
          <a:lstStyle/>
          <a:p>
            <a:fld id="{5BE92847-51ED-1449-A9AF-8F855167E8E6}" type="slidenum">
              <a:t>20</a:t>
            </a:fld>
            <a:endParaRPr lang="en-LT"/>
          </a:p>
        </p:txBody>
      </p:sp>
    </p:spTree>
    <p:extLst>
      <p:ext uri="{BB962C8B-B14F-4D97-AF65-F5344CB8AC3E}">
        <p14:creationId xmlns:p14="http://schemas.microsoft.com/office/powerpoint/2010/main" val="4219420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https://unsplash.com/photos/fItRJ7AHak8</a:t>
            </a:r>
            <a:endParaRPr lang="en-LT"/>
          </a:p>
        </p:txBody>
      </p:sp>
      <p:sp>
        <p:nvSpPr>
          <p:cNvPr id="4" name="Slide Number Placeholder 3"/>
          <p:cNvSpPr>
            <a:spLocks noGrp="1"/>
          </p:cNvSpPr>
          <p:nvPr>
            <p:ph type="sldNum" sz="quarter" idx="5"/>
          </p:nvPr>
        </p:nvSpPr>
        <p:spPr/>
        <p:txBody>
          <a:bodyPr/>
          <a:lstStyle/>
          <a:p>
            <a:fld id="{5BE92847-51ED-1449-A9AF-8F855167E8E6}" type="slidenum">
              <a:t>21</a:t>
            </a:fld>
            <a:endParaRPr lang="en-LT"/>
          </a:p>
        </p:txBody>
      </p:sp>
    </p:spTree>
    <p:extLst>
      <p:ext uri="{BB962C8B-B14F-4D97-AF65-F5344CB8AC3E}">
        <p14:creationId xmlns:p14="http://schemas.microsoft.com/office/powerpoint/2010/main" val="2156882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https://unsplash.com/photos/GKLIsLZxhj0</a:t>
            </a:r>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63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https://unsplash.com/photos/GKLIsLZxhj0</a:t>
            </a:r>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8444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https://unsplash.com/photos/GKLIsLZxhj0</a:t>
            </a:r>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493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https://unsplash.com/photos/GKLIsLZxhj0</a:t>
            </a:r>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5761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https://unsplash.com/photos/GKLIsLZxhj0</a:t>
            </a:r>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1062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https://unsplash.com/photos/GKLIsLZxhj0</a:t>
            </a:r>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2828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https://unsplash.com/photos/fItRJ7AHak8</a:t>
            </a:r>
            <a:endParaRPr lang="en-LT"/>
          </a:p>
        </p:txBody>
      </p:sp>
      <p:sp>
        <p:nvSpPr>
          <p:cNvPr id="4" name="Slide Number Placeholder 3"/>
          <p:cNvSpPr>
            <a:spLocks noGrp="1"/>
          </p:cNvSpPr>
          <p:nvPr>
            <p:ph type="sldNum" sz="quarter" idx="5"/>
          </p:nvPr>
        </p:nvSpPr>
        <p:spPr/>
        <p:txBody>
          <a:bodyPr/>
          <a:lstStyle/>
          <a:p>
            <a:fld id="{5BE92847-51ED-1449-A9AF-8F855167E8E6}" type="slidenum">
              <a:t>4</a:t>
            </a:fld>
            <a:endParaRPr lang="en-LT"/>
          </a:p>
        </p:txBody>
      </p:sp>
    </p:spTree>
    <p:extLst>
      <p:ext uri="{BB962C8B-B14F-4D97-AF65-F5344CB8AC3E}">
        <p14:creationId xmlns:p14="http://schemas.microsoft.com/office/powerpoint/2010/main" val="1759529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https://unsplash.com/photos/GKLIsLZxhj0</a:t>
            </a:r>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638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https://unsplash.com/photos/fItRJ7AHak8</a:t>
            </a:r>
            <a:endParaRPr lang="en-LT"/>
          </a:p>
        </p:txBody>
      </p:sp>
      <p:sp>
        <p:nvSpPr>
          <p:cNvPr id="4" name="Slide Number Placeholder 3"/>
          <p:cNvSpPr>
            <a:spLocks noGrp="1"/>
          </p:cNvSpPr>
          <p:nvPr>
            <p:ph type="sldNum" sz="quarter" idx="5"/>
          </p:nvPr>
        </p:nvSpPr>
        <p:spPr/>
        <p:txBody>
          <a:bodyPr/>
          <a:lstStyle/>
          <a:p>
            <a:fld id="{5BE92847-51ED-1449-A9AF-8F855167E8E6}" type="slidenum">
              <a:t>5</a:t>
            </a:fld>
            <a:endParaRPr lang="en-LT"/>
          </a:p>
        </p:txBody>
      </p:sp>
    </p:spTree>
    <p:extLst>
      <p:ext uri="{BB962C8B-B14F-4D97-AF65-F5344CB8AC3E}">
        <p14:creationId xmlns:p14="http://schemas.microsoft.com/office/powerpoint/2010/main" val="3575172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https://unsplash.com/photos/fItRJ7AHak8</a:t>
            </a:r>
            <a:endParaRPr lang="en-LT"/>
          </a:p>
        </p:txBody>
      </p:sp>
      <p:sp>
        <p:nvSpPr>
          <p:cNvPr id="4" name="Slide Number Placeholder 3"/>
          <p:cNvSpPr>
            <a:spLocks noGrp="1"/>
          </p:cNvSpPr>
          <p:nvPr>
            <p:ph type="sldNum" sz="quarter" idx="5"/>
          </p:nvPr>
        </p:nvSpPr>
        <p:spPr/>
        <p:txBody>
          <a:bodyPr/>
          <a:lstStyle/>
          <a:p>
            <a:fld id="{5BE92847-51ED-1449-A9AF-8F855167E8E6}" type="slidenum">
              <a:t>6</a:t>
            </a:fld>
            <a:endParaRPr lang="en-LT"/>
          </a:p>
        </p:txBody>
      </p:sp>
    </p:spTree>
    <p:extLst>
      <p:ext uri="{BB962C8B-B14F-4D97-AF65-F5344CB8AC3E}">
        <p14:creationId xmlns:p14="http://schemas.microsoft.com/office/powerpoint/2010/main" val="3325528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https://unsplash.com/photos/fItRJ7AHak8</a:t>
            </a:r>
            <a:endParaRPr lang="en-LT"/>
          </a:p>
        </p:txBody>
      </p:sp>
      <p:sp>
        <p:nvSpPr>
          <p:cNvPr id="4" name="Slide Number Placeholder 3"/>
          <p:cNvSpPr>
            <a:spLocks noGrp="1"/>
          </p:cNvSpPr>
          <p:nvPr>
            <p:ph type="sldNum" sz="quarter" idx="5"/>
          </p:nvPr>
        </p:nvSpPr>
        <p:spPr/>
        <p:txBody>
          <a:bodyPr/>
          <a:lstStyle/>
          <a:p>
            <a:fld id="{5BE92847-51ED-1449-A9AF-8F855167E8E6}" type="slidenum">
              <a:t>7</a:t>
            </a:fld>
            <a:endParaRPr lang="en-LT"/>
          </a:p>
        </p:txBody>
      </p:sp>
    </p:spTree>
    <p:extLst>
      <p:ext uri="{BB962C8B-B14F-4D97-AF65-F5344CB8AC3E}">
        <p14:creationId xmlns:p14="http://schemas.microsoft.com/office/powerpoint/2010/main" val="2777412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https://unsplash.com/photos/fItRJ7AHak8</a:t>
            </a:r>
            <a:endParaRPr lang="en-LT"/>
          </a:p>
        </p:txBody>
      </p:sp>
      <p:sp>
        <p:nvSpPr>
          <p:cNvPr id="4" name="Slide Number Placeholder 3"/>
          <p:cNvSpPr>
            <a:spLocks noGrp="1"/>
          </p:cNvSpPr>
          <p:nvPr>
            <p:ph type="sldNum" sz="quarter" idx="5"/>
          </p:nvPr>
        </p:nvSpPr>
        <p:spPr/>
        <p:txBody>
          <a:bodyPr/>
          <a:lstStyle/>
          <a:p>
            <a:fld id="{5BE92847-51ED-1449-A9AF-8F855167E8E6}" type="slidenum">
              <a:t>8</a:t>
            </a:fld>
            <a:endParaRPr lang="en-LT"/>
          </a:p>
        </p:txBody>
      </p:sp>
    </p:spTree>
    <p:extLst>
      <p:ext uri="{BB962C8B-B14F-4D97-AF65-F5344CB8AC3E}">
        <p14:creationId xmlns:p14="http://schemas.microsoft.com/office/powerpoint/2010/main" val="2684807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https://unsplash.com/photos/fItRJ7AHak8</a:t>
            </a:r>
            <a:endParaRPr lang="en-LT"/>
          </a:p>
        </p:txBody>
      </p:sp>
      <p:sp>
        <p:nvSpPr>
          <p:cNvPr id="4" name="Slide Number Placeholder 3"/>
          <p:cNvSpPr>
            <a:spLocks noGrp="1"/>
          </p:cNvSpPr>
          <p:nvPr>
            <p:ph type="sldNum" sz="quarter" idx="5"/>
          </p:nvPr>
        </p:nvSpPr>
        <p:spPr/>
        <p:txBody>
          <a:bodyPr/>
          <a:lstStyle/>
          <a:p>
            <a:fld id="{5BE92847-51ED-1449-A9AF-8F855167E8E6}" type="slidenum">
              <a:t>9</a:t>
            </a:fld>
            <a:endParaRPr lang="en-LT"/>
          </a:p>
        </p:txBody>
      </p:sp>
    </p:spTree>
    <p:extLst>
      <p:ext uri="{BB962C8B-B14F-4D97-AF65-F5344CB8AC3E}">
        <p14:creationId xmlns:p14="http://schemas.microsoft.com/office/powerpoint/2010/main" val="1356886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https://unsplash.com/photos/fItRJ7AHak8</a:t>
            </a:r>
            <a:endParaRPr lang="en-LT"/>
          </a:p>
        </p:txBody>
      </p:sp>
      <p:sp>
        <p:nvSpPr>
          <p:cNvPr id="4" name="Slide Number Placeholder 3"/>
          <p:cNvSpPr>
            <a:spLocks noGrp="1"/>
          </p:cNvSpPr>
          <p:nvPr>
            <p:ph type="sldNum" sz="quarter" idx="5"/>
          </p:nvPr>
        </p:nvSpPr>
        <p:spPr/>
        <p:txBody>
          <a:bodyPr/>
          <a:lstStyle/>
          <a:p>
            <a:fld id="{5BE92847-51ED-1449-A9AF-8F855167E8E6}" type="slidenum">
              <a:t>10</a:t>
            </a:fld>
            <a:endParaRPr lang="en-LT"/>
          </a:p>
        </p:txBody>
      </p:sp>
    </p:spTree>
    <p:extLst>
      <p:ext uri="{BB962C8B-B14F-4D97-AF65-F5344CB8AC3E}">
        <p14:creationId xmlns:p14="http://schemas.microsoft.com/office/powerpoint/2010/main" val="1666287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https://unsplash.com/photos/fItRJ7AHak8</a:t>
            </a:r>
            <a:endParaRPr lang="en-LT"/>
          </a:p>
        </p:txBody>
      </p:sp>
      <p:sp>
        <p:nvSpPr>
          <p:cNvPr id="4" name="Slide Number Placeholder 3"/>
          <p:cNvSpPr>
            <a:spLocks noGrp="1"/>
          </p:cNvSpPr>
          <p:nvPr>
            <p:ph type="sldNum" sz="quarter" idx="5"/>
          </p:nvPr>
        </p:nvSpPr>
        <p:spPr/>
        <p:txBody>
          <a:bodyPr/>
          <a:lstStyle/>
          <a:p>
            <a:fld id="{5BE92847-51ED-1449-A9AF-8F855167E8E6}" type="slidenum">
              <a:t>11</a:t>
            </a:fld>
            <a:endParaRPr lang="en-LT"/>
          </a:p>
        </p:txBody>
      </p:sp>
    </p:spTree>
    <p:extLst>
      <p:ext uri="{BB962C8B-B14F-4D97-AF65-F5344CB8AC3E}">
        <p14:creationId xmlns:p14="http://schemas.microsoft.com/office/powerpoint/2010/main" val="178290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E682-BC13-E443-B955-4FA79FB3F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T"/>
          </a:p>
        </p:txBody>
      </p:sp>
      <p:sp>
        <p:nvSpPr>
          <p:cNvPr id="3" name="Subtitle 2">
            <a:extLst>
              <a:ext uri="{FF2B5EF4-FFF2-40B4-BE49-F238E27FC236}">
                <a16:creationId xmlns:a16="http://schemas.microsoft.com/office/drawing/2014/main" id="{8343E81D-F660-B04A-A02A-7771D9835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T"/>
          </a:p>
        </p:txBody>
      </p:sp>
      <p:sp>
        <p:nvSpPr>
          <p:cNvPr id="4" name="Date Placeholder 3">
            <a:extLst>
              <a:ext uri="{FF2B5EF4-FFF2-40B4-BE49-F238E27FC236}">
                <a16:creationId xmlns:a16="http://schemas.microsoft.com/office/drawing/2014/main" id="{FB20CAD2-F4B0-6D4F-A3DB-59C0869B6DA4}"/>
              </a:ext>
            </a:extLst>
          </p:cNvPr>
          <p:cNvSpPr>
            <a:spLocks noGrp="1"/>
          </p:cNvSpPr>
          <p:nvPr>
            <p:ph type="dt" sz="half" idx="10"/>
          </p:nvPr>
        </p:nvSpPr>
        <p:spPr/>
        <p:txBody>
          <a:bodyPr/>
          <a:lstStyle/>
          <a:p>
            <a:fld id="{F6EC90BB-90F0-4D9D-9AD0-4FE96DB7D7A5}" type="datetime1">
              <a:rPr lang="fr-FR" smtClean="0"/>
              <a:t>06/07/2023</a:t>
            </a:fld>
            <a:endParaRPr lang="en-LT"/>
          </a:p>
        </p:txBody>
      </p:sp>
      <p:sp>
        <p:nvSpPr>
          <p:cNvPr id="5" name="Footer Placeholder 4">
            <a:extLst>
              <a:ext uri="{FF2B5EF4-FFF2-40B4-BE49-F238E27FC236}">
                <a16:creationId xmlns:a16="http://schemas.microsoft.com/office/drawing/2014/main" id="{35559959-8F63-1C46-9846-971A9FA824AF}"/>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F04FAE86-30FA-9842-986E-368BD12DB94C}"/>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1052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BE3B-CFC3-5A4C-B7F9-83501BEBB544}"/>
              </a:ext>
            </a:extLst>
          </p:cNvPr>
          <p:cNvSpPr>
            <a:spLocks noGrp="1"/>
          </p:cNvSpPr>
          <p:nvPr>
            <p:ph type="title"/>
          </p:nvPr>
        </p:nvSpPr>
        <p:spPr/>
        <p:txBody>
          <a:bodyPr/>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7F6FE2E7-8408-F64E-AC06-6E9B1F7B6D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86B17EA7-EDC0-674E-87AF-81F0CC4A4735}"/>
              </a:ext>
            </a:extLst>
          </p:cNvPr>
          <p:cNvSpPr>
            <a:spLocks noGrp="1"/>
          </p:cNvSpPr>
          <p:nvPr>
            <p:ph type="dt" sz="half" idx="10"/>
          </p:nvPr>
        </p:nvSpPr>
        <p:spPr/>
        <p:txBody>
          <a:bodyPr/>
          <a:lstStyle/>
          <a:p>
            <a:fld id="{DCEE7042-C55A-40A7-9737-248BFB8C3A22}" type="datetime1">
              <a:rPr lang="fr-FR" smtClean="0"/>
              <a:t>06/07/2023</a:t>
            </a:fld>
            <a:endParaRPr lang="en-LT"/>
          </a:p>
        </p:txBody>
      </p:sp>
      <p:sp>
        <p:nvSpPr>
          <p:cNvPr id="5" name="Footer Placeholder 4">
            <a:extLst>
              <a:ext uri="{FF2B5EF4-FFF2-40B4-BE49-F238E27FC236}">
                <a16:creationId xmlns:a16="http://schemas.microsoft.com/office/drawing/2014/main" id="{95A66A1F-640A-DD4A-8A62-FC15E9D3F56B}"/>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59ED5553-91F0-6547-ABB8-D9C439CB0D8B}"/>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3086999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1D21FB-DAFB-DF4B-B7CA-DF378245F1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C7C020F6-65AA-B149-8A98-D754BD2D8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289CA0BA-7E42-374F-BCF5-EDBE9B1CAD2B}"/>
              </a:ext>
            </a:extLst>
          </p:cNvPr>
          <p:cNvSpPr>
            <a:spLocks noGrp="1"/>
          </p:cNvSpPr>
          <p:nvPr>
            <p:ph type="dt" sz="half" idx="10"/>
          </p:nvPr>
        </p:nvSpPr>
        <p:spPr/>
        <p:txBody>
          <a:bodyPr/>
          <a:lstStyle/>
          <a:p>
            <a:fld id="{24BAFBFD-8ABB-4D1F-B34E-54E81FBC0F4F}" type="datetime1">
              <a:rPr lang="fr-FR" smtClean="0"/>
              <a:t>06/07/2023</a:t>
            </a:fld>
            <a:endParaRPr lang="en-LT"/>
          </a:p>
        </p:txBody>
      </p:sp>
      <p:sp>
        <p:nvSpPr>
          <p:cNvPr id="5" name="Footer Placeholder 4">
            <a:extLst>
              <a:ext uri="{FF2B5EF4-FFF2-40B4-BE49-F238E27FC236}">
                <a16:creationId xmlns:a16="http://schemas.microsoft.com/office/drawing/2014/main" id="{6AF8169A-AD4F-B54D-BD6E-4A85F6C023AD}"/>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A467CF1D-B5A0-C945-8BEF-46A5BA8407F5}"/>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040774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F467-98F8-1240-ACB7-FB89C8182B30}"/>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7CDF9D25-2E40-A546-8E08-F406112B1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C1978E3D-659B-5845-B58C-F7CE0FEDAC4D}"/>
              </a:ext>
            </a:extLst>
          </p:cNvPr>
          <p:cNvSpPr>
            <a:spLocks noGrp="1"/>
          </p:cNvSpPr>
          <p:nvPr>
            <p:ph type="dt" sz="half" idx="10"/>
          </p:nvPr>
        </p:nvSpPr>
        <p:spPr/>
        <p:txBody>
          <a:bodyPr/>
          <a:lstStyle/>
          <a:p>
            <a:fld id="{1EDB47C5-A805-4DD6-BA96-7629E31D10B5}" type="datetime1">
              <a:rPr lang="fr-FR" smtClean="0"/>
              <a:t>06/07/2023</a:t>
            </a:fld>
            <a:endParaRPr lang="en-LT"/>
          </a:p>
        </p:txBody>
      </p:sp>
      <p:sp>
        <p:nvSpPr>
          <p:cNvPr id="5" name="Footer Placeholder 4">
            <a:extLst>
              <a:ext uri="{FF2B5EF4-FFF2-40B4-BE49-F238E27FC236}">
                <a16:creationId xmlns:a16="http://schemas.microsoft.com/office/drawing/2014/main" id="{2FF348E1-52F7-3740-BECC-A872BC95274C}"/>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E863AFA0-CF5D-CB4F-86DA-A26B2DDDD4E4}"/>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44614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BE51-5261-8649-BBAC-76D794105D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T"/>
          </a:p>
        </p:txBody>
      </p:sp>
      <p:sp>
        <p:nvSpPr>
          <p:cNvPr id="3" name="Text Placeholder 2">
            <a:extLst>
              <a:ext uri="{FF2B5EF4-FFF2-40B4-BE49-F238E27FC236}">
                <a16:creationId xmlns:a16="http://schemas.microsoft.com/office/drawing/2014/main" id="{495328B6-1619-BD43-AFD5-7594537CB9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C310A-FBFE-6A4B-94FD-CD0539AA4DB3}"/>
              </a:ext>
            </a:extLst>
          </p:cNvPr>
          <p:cNvSpPr>
            <a:spLocks noGrp="1"/>
          </p:cNvSpPr>
          <p:nvPr>
            <p:ph type="dt" sz="half" idx="10"/>
          </p:nvPr>
        </p:nvSpPr>
        <p:spPr/>
        <p:txBody>
          <a:bodyPr/>
          <a:lstStyle/>
          <a:p>
            <a:fld id="{AFE5C053-585C-4953-85C2-181C3EDC32F5}" type="datetime1">
              <a:rPr lang="fr-FR" smtClean="0"/>
              <a:t>06/07/2023</a:t>
            </a:fld>
            <a:endParaRPr lang="en-LT"/>
          </a:p>
        </p:txBody>
      </p:sp>
      <p:sp>
        <p:nvSpPr>
          <p:cNvPr id="5" name="Footer Placeholder 4">
            <a:extLst>
              <a:ext uri="{FF2B5EF4-FFF2-40B4-BE49-F238E27FC236}">
                <a16:creationId xmlns:a16="http://schemas.microsoft.com/office/drawing/2014/main" id="{4509B160-B8F3-9845-896E-719CFEDB949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32CFF698-F77F-6B4B-84A3-6571531ACAB7}"/>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968971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D5FF-D86B-9747-848F-2C768AE53E06}"/>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FF78C517-D3BF-1840-B5E3-D495BF943C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Content Placeholder 3">
            <a:extLst>
              <a:ext uri="{FF2B5EF4-FFF2-40B4-BE49-F238E27FC236}">
                <a16:creationId xmlns:a16="http://schemas.microsoft.com/office/drawing/2014/main" id="{14F0A760-A9DA-0E47-8642-F4561309DD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Date Placeholder 4">
            <a:extLst>
              <a:ext uri="{FF2B5EF4-FFF2-40B4-BE49-F238E27FC236}">
                <a16:creationId xmlns:a16="http://schemas.microsoft.com/office/drawing/2014/main" id="{58D07266-6075-214C-9A0F-1B14A182DA47}"/>
              </a:ext>
            </a:extLst>
          </p:cNvPr>
          <p:cNvSpPr>
            <a:spLocks noGrp="1"/>
          </p:cNvSpPr>
          <p:nvPr>
            <p:ph type="dt" sz="half" idx="10"/>
          </p:nvPr>
        </p:nvSpPr>
        <p:spPr/>
        <p:txBody>
          <a:bodyPr/>
          <a:lstStyle/>
          <a:p>
            <a:fld id="{C888510F-DD74-4D16-8DC4-C22C4E3AD484}" type="datetime1">
              <a:rPr lang="fr-FR" smtClean="0"/>
              <a:t>06/07/2023</a:t>
            </a:fld>
            <a:endParaRPr lang="en-LT"/>
          </a:p>
        </p:txBody>
      </p:sp>
      <p:sp>
        <p:nvSpPr>
          <p:cNvPr id="6" name="Footer Placeholder 5">
            <a:extLst>
              <a:ext uri="{FF2B5EF4-FFF2-40B4-BE49-F238E27FC236}">
                <a16:creationId xmlns:a16="http://schemas.microsoft.com/office/drawing/2014/main" id="{4A6FDC8C-B2B0-4245-A63C-2FB5D90D3893}"/>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04EF4FA8-9897-264C-B54C-3F8F18770321}"/>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70322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B15F-C6FA-D84D-AB7C-2B5E418D3912}"/>
              </a:ext>
            </a:extLst>
          </p:cNvPr>
          <p:cNvSpPr>
            <a:spLocks noGrp="1"/>
          </p:cNvSpPr>
          <p:nvPr>
            <p:ph type="title"/>
          </p:nvPr>
        </p:nvSpPr>
        <p:spPr>
          <a:xfrm>
            <a:off x="839788" y="365125"/>
            <a:ext cx="10515600" cy="1325563"/>
          </a:xfrm>
        </p:spPr>
        <p:txBody>
          <a:bodyPr/>
          <a:lstStyle/>
          <a:p>
            <a:r>
              <a:rPr lang="en-US"/>
              <a:t>Click to edit Master title style</a:t>
            </a:r>
            <a:endParaRPr lang="en-LT"/>
          </a:p>
        </p:txBody>
      </p:sp>
      <p:sp>
        <p:nvSpPr>
          <p:cNvPr id="3" name="Text Placeholder 2">
            <a:extLst>
              <a:ext uri="{FF2B5EF4-FFF2-40B4-BE49-F238E27FC236}">
                <a16:creationId xmlns:a16="http://schemas.microsoft.com/office/drawing/2014/main" id="{AE0F8AC2-AA47-514A-8FDD-22D9C7EA77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D7083-810C-DE49-887E-B07C6D748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Text Placeholder 4">
            <a:extLst>
              <a:ext uri="{FF2B5EF4-FFF2-40B4-BE49-F238E27FC236}">
                <a16:creationId xmlns:a16="http://schemas.microsoft.com/office/drawing/2014/main" id="{1778EA05-E088-664F-95B0-F7ACC9519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3E967E-B198-B644-85C4-9E2D8C07E3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7" name="Date Placeholder 6">
            <a:extLst>
              <a:ext uri="{FF2B5EF4-FFF2-40B4-BE49-F238E27FC236}">
                <a16:creationId xmlns:a16="http://schemas.microsoft.com/office/drawing/2014/main" id="{B4430866-AC10-394E-BF2C-D6905A00C0A6}"/>
              </a:ext>
            </a:extLst>
          </p:cNvPr>
          <p:cNvSpPr>
            <a:spLocks noGrp="1"/>
          </p:cNvSpPr>
          <p:nvPr>
            <p:ph type="dt" sz="half" idx="10"/>
          </p:nvPr>
        </p:nvSpPr>
        <p:spPr/>
        <p:txBody>
          <a:bodyPr/>
          <a:lstStyle/>
          <a:p>
            <a:fld id="{34608302-B701-4A01-9FB4-75589DDE3035}" type="datetime1">
              <a:rPr lang="fr-FR" smtClean="0"/>
              <a:t>06/07/2023</a:t>
            </a:fld>
            <a:endParaRPr lang="en-LT"/>
          </a:p>
        </p:txBody>
      </p:sp>
      <p:sp>
        <p:nvSpPr>
          <p:cNvPr id="8" name="Footer Placeholder 7">
            <a:extLst>
              <a:ext uri="{FF2B5EF4-FFF2-40B4-BE49-F238E27FC236}">
                <a16:creationId xmlns:a16="http://schemas.microsoft.com/office/drawing/2014/main" id="{EA4192B9-1A8F-5643-8EDB-7F6741B9DB44}"/>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2D7EE84F-1143-8540-BC3E-2E7FBEDE2EE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78886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E082-AEA3-514F-B09D-1F6E78F66EFC}"/>
              </a:ext>
            </a:extLst>
          </p:cNvPr>
          <p:cNvSpPr>
            <a:spLocks noGrp="1"/>
          </p:cNvSpPr>
          <p:nvPr>
            <p:ph type="title"/>
          </p:nvPr>
        </p:nvSpPr>
        <p:spPr/>
        <p:txBody>
          <a:bodyPr/>
          <a:lstStyle/>
          <a:p>
            <a:r>
              <a:rPr lang="en-US"/>
              <a:t>Click to edit Master title style</a:t>
            </a:r>
            <a:endParaRPr lang="en-LT"/>
          </a:p>
        </p:txBody>
      </p:sp>
      <p:sp>
        <p:nvSpPr>
          <p:cNvPr id="3" name="Date Placeholder 2">
            <a:extLst>
              <a:ext uri="{FF2B5EF4-FFF2-40B4-BE49-F238E27FC236}">
                <a16:creationId xmlns:a16="http://schemas.microsoft.com/office/drawing/2014/main" id="{F491E451-9867-6C42-8057-6E95D2F362B2}"/>
              </a:ext>
            </a:extLst>
          </p:cNvPr>
          <p:cNvSpPr>
            <a:spLocks noGrp="1"/>
          </p:cNvSpPr>
          <p:nvPr>
            <p:ph type="dt" sz="half" idx="10"/>
          </p:nvPr>
        </p:nvSpPr>
        <p:spPr/>
        <p:txBody>
          <a:bodyPr/>
          <a:lstStyle/>
          <a:p>
            <a:fld id="{65E8CDD7-4247-4B02-874A-20E3A7511DD4}" type="datetime1">
              <a:rPr lang="fr-FR" smtClean="0"/>
              <a:t>06/07/2023</a:t>
            </a:fld>
            <a:endParaRPr lang="en-LT"/>
          </a:p>
        </p:txBody>
      </p:sp>
      <p:sp>
        <p:nvSpPr>
          <p:cNvPr id="4" name="Footer Placeholder 3">
            <a:extLst>
              <a:ext uri="{FF2B5EF4-FFF2-40B4-BE49-F238E27FC236}">
                <a16:creationId xmlns:a16="http://schemas.microsoft.com/office/drawing/2014/main" id="{6AA23332-F96E-2A45-BF20-B5E13FB9400F}"/>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B508CDD1-FCB4-B145-AA09-3E794E2376C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6095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9CA6C15B-F946-4C78-AEF2-D4F0DF023D06}" type="datetime1">
              <a:rPr lang="fr-FR" smtClean="0"/>
              <a:t>06/07/2023</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459180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E5A1-F2E4-4441-8387-1A6E6B207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Content Placeholder 2">
            <a:extLst>
              <a:ext uri="{FF2B5EF4-FFF2-40B4-BE49-F238E27FC236}">
                <a16:creationId xmlns:a16="http://schemas.microsoft.com/office/drawing/2014/main" id="{77ADA04F-4005-F044-8FE5-2EC8060FA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Text Placeholder 3">
            <a:extLst>
              <a:ext uri="{FF2B5EF4-FFF2-40B4-BE49-F238E27FC236}">
                <a16:creationId xmlns:a16="http://schemas.microsoft.com/office/drawing/2014/main" id="{625CDADC-814E-244E-B9E5-2C9051426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3663C-1FF4-3D4E-854F-A5AA4B8A5D1C}"/>
              </a:ext>
            </a:extLst>
          </p:cNvPr>
          <p:cNvSpPr>
            <a:spLocks noGrp="1"/>
          </p:cNvSpPr>
          <p:nvPr>
            <p:ph type="dt" sz="half" idx="10"/>
          </p:nvPr>
        </p:nvSpPr>
        <p:spPr/>
        <p:txBody>
          <a:bodyPr/>
          <a:lstStyle/>
          <a:p>
            <a:fld id="{88E53E58-7602-45C6-A7D4-E06D0F627484}" type="datetime1">
              <a:rPr lang="fr-FR" smtClean="0"/>
              <a:t>06/07/2023</a:t>
            </a:fld>
            <a:endParaRPr lang="en-LT"/>
          </a:p>
        </p:txBody>
      </p:sp>
      <p:sp>
        <p:nvSpPr>
          <p:cNvPr id="6" name="Footer Placeholder 5">
            <a:extLst>
              <a:ext uri="{FF2B5EF4-FFF2-40B4-BE49-F238E27FC236}">
                <a16:creationId xmlns:a16="http://schemas.microsoft.com/office/drawing/2014/main" id="{40040EC2-135F-FE46-92F3-F3CD1E63A0FF}"/>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1F4625FC-8AEA-F74B-9DD8-E453DBA5FB9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440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0717-7D74-B44F-9E66-235930CCAE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Picture Placeholder 2">
            <a:extLst>
              <a:ext uri="{FF2B5EF4-FFF2-40B4-BE49-F238E27FC236}">
                <a16:creationId xmlns:a16="http://schemas.microsoft.com/office/drawing/2014/main" id="{E290095B-B62E-3C44-845A-8D31260A6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62AA383A-A1BD-3449-AEF4-F5EB7E8FA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DE627-2BED-3549-9D80-6D0263AB61D7}"/>
              </a:ext>
            </a:extLst>
          </p:cNvPr>
          <p:cNvSpPr>
            <a:spLocks noGrp="1"/>
          </p:cNvSpPr>
          <p:nvPr>
            <p:ph type="dt" sz="half" idx="10"/>
          </p:nvPr>
        </p:nvSpPr>
        <p:spPr/>
        <p:txBody>
          <a:bodyPr/>
          <a:lstStyle/>
          <a:p>
            <a:fld id="{A80913CD-459C-42FC-92F5-7657B3976522}" type="datetime1">
              <a:rPr lang="fr-FR" smtClean="0"/>
              <a:t>06/07/2023</a:t>
            </a:fld>
            <a:endParaRPr lang="en-LT"/>
          </a:p>
        </p:txBody>
      </p:sp>
      <p:sp>
        <p:nvSpPr>
          <p:cNvPr id="6" name="Footer Placeholder 5">
            <a:extLst>
              <a:ext uri="{FF2B5EF4-FFF2-40B4-BE49-F238E27FC236}">
                <a16:creationId xmlns:a16="http://schemas.microsoft.com/office/drawing/2014/main" id="{6E475BC9-5EA8-9D48-A131-684734B30FE7}"/>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C47BAA5F-2F19-D749-8E4B-44ABBE824FA0}"/>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2882049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93D303-7F52-4380-8886-0AE5E56F13DB}" type="datetime1">
              <a:rPr lang="fr-FR" smtClean="0"/>
              <a:t>06/07/2023</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2A2A8-704E-EF48-80AE-D3783EE37A42}" type="slidenum">
              <a:t>‹#›</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png"/><Relationship Id="rId5" Type="http://schemas.microsoft.com/office/2017/06/relationships/model3d" Target="../media/model3d1.glb"/><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12.xml"/><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xml"/><Relationship Id="rId16"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slide" Target="slide22.xml"/><Relationship Id="rId5" Type="http://schemas.openxmlformats.org/officeDocument/2006/relationships/image" Target="../media/image4.png"/><Relationship Id="rId15" Type="http://schemas.microsoft.com/office/2017/06/relationships/model3d" Target="../media/model3d1.glb"/><Relationship Id="rId4" Type="http://schemas.openxmlformats.org/officeDocument/2006/relationships/slide" Target="slide16.xml"/><Relationship Id="rId9" Type="http://schemas.openxmlformats.org/officeDocument/2006/relationships/image" Target="../media/image6.png"/><Relationship Id="rId1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svg"/><Relationship Id="rId9" Type="http://schemas.microsoft.com/office/2017/06/relationships/model3d" Target="../media/model3d1.glb"/></Relationships>
</file>

<file path=ppt/slides/_rels/slide5.xml.rels><?xml version="1.0" encoding="UTF-8" standalone="yes"?>
<Relationships xmlns="http://schemas.openxmlformats.org/package/2006/relationships"><Relationship Id="rId8" Type="http://schemas.openxmlformats.org/officeDocument/2006/relationships/image" Target="../media/image21.jpeg"/><Relationship Id="rId3" Type="http://schemas.microsoft.com/office/2017/06/relationships/model3d" Target="../media/model3d1.glb"/><Relationship Id="rId7"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305822-7B2B-4AFE-80CC-7FCD92FFCAE6}"/>
              </a:ext>
            </a:extLst>
          </p:cNvPr>
          <p:cNvPicPr>
            <a:picLocks noChangeAspect="1"/>
          </p:cNvPicPr>
          <p:nvPr/>
        </p:nvPicPr>
        <p:blipFill>
          <a:blip r:embed="rId2"/>
          <a:stretch>
            <a:fillRect/>
          </a:stretch>
        </p:blipFill>
        <p:spPr>
          <a:xfrm>
            <a:off x="11091334" y="38466"/>
            <a:ext cx="914399" cy="1032385"/>
          </a:xfrm>
          <a:prstGeom prst="rect">
            <a:avLst/>
          </a:prstGeom>
        </p:spPr>
      </p:pic>
      <p:pic>
        <p:nvPicPr>
          <p:cNvPr id="7" name="Picture 6">
            <a:extLst>
              <a:ext uri="{FF2B5EF4-FFF2-40B4-BE49-F238E27FC236}">
                <a16:creationId xmlns:a16="http://schemas.microsoft.com/office/drawing/2014/main" id="{8E832C4A-DF21-461A-8832-A17BBF9013E6}"/>
              </a:ext>
            </a:extLst>
          </p:cNvPr>
          <p:cNvPicPr>
            <a:picLocks noChangeAspect="1"/>
          </p:cNvPicPr>
          <p:nvPr/>
        </p:nvPicPr>
        <p:blipFill>
          <a:blip r:embed="rId3"/>
          <a:stretch>
            <a:fillRect/>
          </a:stretch>
        </p:blipFill>
        <p:spPr>
          <a:xfrm>
            <a:off x="0" y="68220"/>
            <a:ext cx="1185332" cy="839893"/>
          </a:xfrm>
          <a:prstGeom prst="rect">
            <a:avLst/>
          </a:prstGeom>
        </p:spPr>
      </p:pic>
      <p:sp>
        <p:nvSpPr>
          <p:cNvPr id="8" name="TextBox 7">
            <a:extLst>
              <a:ext uri="{FF2B5EF4-FFF2-40B4-BE49-F238E27FC236}">
                <a16:creationId xmlns:a16="http://schemas.microsoft.com/office/drawing/2014/main" id="{B34CC386-4992-4015-89B3-8168B3A6E8C7}"/>
              </a:ext>
            </a:extLst>
          </p:cNvPr>
          <p:cNvSpPr txBox="1"/>
          <p:nvPr/>
        </p:nvSpPr>
        <p:spPr>
          <a:xfrm>
            <a:off x="3657600" y="239727"/>
            <a:ext cx="4876800" cy="1200329"/>
          </a:xfrm>
          <a:prstGeom prst="rect">
            <a:avLst/>
          </a:prstGeom>
          <a:noFill/>
        </p:spPr>
        <p:txBody>
          <a:bodyPr wrap="square" rtlCol="0">
            <a:spAutoFit/>
          </a:bodyPr>
          <a:lstStyle/>
          <a:p>
            <a:pPr algn="ctr"/>
            <a:r>
              <a:rPr lang="fr-FR" b="1" dirty="0"/>
              <a:t>ROYAUME DU MAROC</a:t>
            </a:r>
          </a:p>
          <a:p>
            <a:pPr algn="ctr"/>
            <a:r>
              <a:rPr lang="fr-FR" b="1" dirty="0"/>
              <a:t>UNIVERSITE CADI AYYAD</a:t>
            </a:r>
          </a:p>
          <a:p>
            <a:pPr algn="ctr"/>
            <a:r>
              <a:rPr lang="fr-FR" b="1" dirty="0"/>
              <a:t>ECOLE NATIONALE DES SCIENCES APPLIQUEES</a:t>
            </a:r>
          </a:p>
          <a:p>
            <a:pPr algn="ctr"/>
            <a:r>
              <a:rPr lang="fr-FR" b="1" dirty="0"/>
              <a:t>SAFI</a:t>
            </a:r>
          </a:p>
        </p:txBody>
      </p:sp>
      <p:sp>
        <p:nvSpPr>
          <p:cNvPr id="9" name="Rectangle: Rounded Corners 8">
            <a:extLst>
              <a:ext uri="{FF2B5EF4-FFF2-40B4-BE49-F238E27FC236}">
                <a16:creationId xmlns:a16="http://schemas.microsoft.com/office/drawing/2014/main" id="{80E0A753-1C86-49E4-9906-312BB4707B10}"/>
              </a:ext>
            </a:extLst>
          </p:cNvPr>
          <p:cNvSpPr/>
          <p:nvPr/>
        </p:nvSpPr>
        <p:spPr>
          <a:xfrm>
            <a:off x="186267" y="1549291"/>
            <a:ext cx="11819466" cy="93242"/>
          </a:xfrm>
          <a:prstGeom prst="roundRect">
            <a:avLst/>
          </a:prstGeom>
          <a:gradFill flip="none" rotWithShape="1">
            <a:gsLst>
              <a:gs pos="28000">
                <a:schemeClr val="tx2">
                  <a:lumMod val="7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1EF01123-BEAF-43D2-804B-F532ECCF3D74}"/>
              </a:ext>
            </a:extLst>
          </p:cNvPr>
          <p:cNvSpPr txBox="1"/>
          <p:nvPr/>
        </p:nvSpPr>
        <p:spPr>
          <a:xfrm>
            <a:off x="3335866" y="1837495"/>
            <a:ext cx="5520268" cy="646331"/>
          </a:xfrm>
          <a:prstGeom prst="rect">
            <a:avLst/>
          </a:prstGeom>
          <a:noFill/>
        </p:spPr>
        <p:txBody>
          <a:bodyPr wrap="square" rtlCol="0">
            <a:spAutoFit/>
          </a:bodyPr>
          <a:lstStyle/>
          <a:p>
            <a:pPr algn="ctr"/>
            <a:r>
              <a:rPr lang="fr-FR" dirty="0"/>
              <a:t>Soutenance de Mini-Projet</a:t>
            </a:r>
          </a:p>
          <a:p>
            <a:pPr algn="ctr"/>
            <a:r>
              <a:rPr lang="fr-FR" dirty="0"/>
              <a:t>Filière: Génie Aéronautique et Technologie de l’Espace</a:t>
            </a:r>
          </a:p>
        </p:txBody>
      </p:sp>
      <p:sp>
        <p:nvSpPr>
          <p:cNvPr id="12" name="TextBox 11">
            <a:extLst>
              <a:ext uri="{FF2B5EF4-FFF2-40B4-BE49-F238E27FC236}">
                <a16:creationId xmlns:a16="http://schemas.microsoft.com/office/drawing/2014/main" id="{81E3AFF7-F044-47DA-8AC4-D18DCE30F24C}"/>
              </a:ext>
            </a:extLst>
          </p:cNvPr>
          <p:cNvSpPr txBox="1"/>
          <p:nvPr/>
        </p:nvSpPr>
        <p:spPr>
          <a:xfrm>
            <a:off x="2738509" y="3411415"/>
            <a:ext cx="8585201" cy="707886"/>
          </a:xfrm>
          <a:prstGeom prst="rect">
            <a:avLst/>
          </a:prstGeom>
          <a:noFill/>
        </p:spPr>
        <p:txBody>
          <a:bodyPr wrap="square" rtlCol="0">
            <a:spAutoFit/>
          </a:bodyPr>
          <a:lstStyle/>
          <a:p>
            <a:r>
              <a:rPr lang="fr-FR" sz="4000" b="1" dirty="0"/>
              <a:t>E</a:t>
            </a:r>
            <a:r>
              <a:rPr lang="fr-FR" sz="4000" dirty="0"/>
              <a:t>tude</a:t>
            </a:r>
            <a:r>
              <a:rPr lang="fr-FR" sz="4000" b="1" dirty="0"/>
              <a:t>  et  C</a:t>
            </a:r>
            <a:r>
              <a:rPr lang="fr-FR" sz="4000" dirty="0"/>
              <a:t>onception d’un </a:t>
            </a:r>
            <a:r>
              <a:rPr lang="fr-FR" sz="4000" b="1" dirty="0"/>
              <a:t>D</a:t>
            </a:r>
            <a:r>
              <a:rPr lang="fr-FR" sz="4000" dirty="0"/>
              <a:t>rone</a:t>
            </a:r>
          </a:p>
        </p:txBody>
      </p:sp>
      <p:sp>
        <p:nvSpPr>
          <p:cNvPr id="13" name="Half Frame 12">
            <a:extLst>
              <a:ext uri="{FF2B5EF4-FFF2-40B4-BE49-F238E27FC236}">
                <a16:creationId xmlns:a16="http://schemas.microsoft.com/office/drawing/2014/main" id="{7CA636AE-C944-4FC1-AC30-3C9AA1C9D916}"/>
              </a:ext>
            </a:extLst>
          </p:cNvPr>
          <p:cNvSpPr/>
          <p:nvPr/>
        </p:nvSpPr>
        <p:spPr>
          <a:xfrm>
            <a:off x="1625600" y="2997199"/>
            <a:ext cx="1490133" cy="1456267"/>
          </a:xfrm>
          <a:prstGeom prst="halfFrame">
            <a:avLst>
              <a:gd name="adj1" fmla="val 12137"/>
              <a:gd name="adj2" fmla="val 13233"/>
            </a:avLst>
          </a:prstGeom>
          <a:gradFill flip="none" rotWithShape="1">
            <a:gsLst>
              <a:gs pos="84000">
                <a:schemeClr val="accent1">
                  <a:lumMod val="40000"/>
                  <a:lumOff val="60000"/>
                </a:schemeClr>
              </a:gs>
              <a:gs pos="30000">
                <a:schemeClr val="accent1">
                  <a:lumMod val="95000"/>
                  <a:lumOff val="5000"/>
                </a:schemeClr>
              </a:gs>
              <a:gs pos="64000">
                <a:schemeClr val="accent1">
                  <a:lumMod val="60000"/>
                </a:schemeClr>
              </a:gs>
            </a:gsLst>
            <a:path path="circle">
              <a:fillToRect l="50000" t="130000" r="50000" b="-30000"/>
            </a:path>
            <a:tileRect/>
          </a:gra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Half Frame 13">
            <a:extLst>
              <a:ext uri="{FF2B5EF4-FFF2-40B4-BE49-F238E27FC236}">
                <a16:creationId xmlns:a16="http://schemas.microsoft.com/office/drawing/2014/main" id="{B5AA6F64-904D-4265-B8BE-EC9E76161EE5}"/>
              </a:ext>
            </a:extLst>
          </p:cNvPr>
          <p:cNvSpPr/>
          <p:nvPr/>
        </p:nvSpPr>
        <p:spPr>
          <a:xfrm rot="10800000">
            <a:off x="9448799" y="2997198"/>
            <a:ext cx="1490133" cy="1456267"/>
          </a:xfrm>
          <a:prstGeom prst="halfFrame">
            <a:avLst>
              <a:gd name="adj1" fmla="val 12137"/>
              <a:gd name="adj2" fmla="val 13233"/>
            </a:avLst>
          </a:prstGeom>
          <a:gradFill flip="none" rotWithShape="1">
            <a:gsLst>
              <a:gs pos="84000">
                <a:schemeClr val="accent1">
                  <a:lumMod val="40000"/>
                  <a:lumOff val="60000"/>
                </a:schemeClr>
              </a:gs>
              <a:gs pos="30000">
                <a:schemeClr val="accent1">
                  <a:lumMod val="95000"/>
                  <a:lumOff val="5000"/>
                </a:schemeClr>
              </a:gs>
              <a:gs pos="64000">
                <a:schemeClr val="accent1">
                  <a:lumMod val="60000"/>
                </a:schemeClr>
              </a:gs>
            </a:gsLst>
            <a:path path="circle">
              <a:fillToRect l="50000" t="130000" r="50000" b="-30000"/>
            </a:path>
            <a:tileRect/>
          </a:gra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TextBox 14">
            <a:extLst>
              <a:ext uri="{FF2B5EF4-FFF2-40B4-BE49-F238E27FC236}">
                <a16:creationId xmlns:a16="http://schemas.microsoft.com/office/drawing/2014/main" id="{BA2836F9-541E-4A8F-AA4C-89C271C82189}"/>
              </a:ext>
            </a:extLst>
          </p:cNvPr>
          <p:cNvSpPr txBox="1"/>
          <p:nvPr/>
        </p:nvSpPr>
        <p:spPr>
          <a:xfrm>
            <a:off x="778933" y="4876800"/>
            <a:ext cx="2878667" cy="1200329"/>
          </a:xfrm>
          <a:prstGeom prst="rect">
            <a:avLst/>
          </a:prstGeom>
          <a:noFill/>
        </p:spPr>
        <p:txBody>
          <a:bodyPr wrap="square" rtlCol="0">
            <a:spAutoFit/>
          </a:bodyPr>
          <a:lstStyle/>
          <a:p>
            <a:r>
              <a:rPr lang="fr-FR" b="1" dirty="0"/>
              <a:t>Les membres de jury :</a:t>
            </a:r>
          </a:p>
          <a:p>
            <a:pPr marL="285750" indent="-285750">
              <a:buFont typeface="Arial" panose="020B0604020202020204" pitchFamily="34" charset="0"/>
              <a:buChar char="•"/>
            </a:pPr>
            <a:r>
              <a:rPr lang="fr-FR" dirty="0"/>
              <a:t>Mr.EZZAHAR</a:t>
            </a:r>
          </a:p>
          <a:p>
            <a:pPr marL="285750" indent="-285750">
              <a:buFont typeface="Arial" panose="020B0604020202020204" pitchFamily="34" charset="0"/>
              <a:buChar char="•"/>
            </a:pPr>
            <a:r>
              <a:rPr lang="fr-FR" dirty="0" err="1"/>
              <a:t>Mme.BABALHCEN</a:t>
            </a:r>
            <a:endParaRPr lang="fr-FR" dirty="0"/>
          </a:p>
          <a:p>
            <a:pPr marL="285750" indent="-285750">
              <a:buFont typeface="Arial" panose="020B0604020202020204" pitchFamily="34" charset="0"/>
              <a:buChar char="•"/>
            </a:pPr>
            <a:r>
              <a:rPr lang="fr-FR" dirty="0" err="1"/>
              <a:t>Mme.SEMLALI</a:t>
            </a:r>
            <a:endParaRPr lang="fr-FR" dirty="0"/>
          </a:p>
        </p:txBody>
      </p:sp>
      <p:sp>
        <p:nvSpPr>
          <p:cNvPr id="16" name="TextBox 15">
            <a:extLst>
              <a:ext uri="{FF2B5EF4-FFF2-40B4-BE49-F238E27FC236}">
                <a16:creationId xmlns:a16="http://schemas.microsoft.com/office/drawing/2014/main" id="{B094A69D-2D02-47FD-A351-A765E883A914}"/>
              </a:ext>
            </a:extLst>
          </p:cNvPr>
          <p:cNvSpPr txBox="1"/>
          <p:nvPr/>
        </p:nvSpPr>
        <p:spPr>
          <a:xfrm>
            <a:off x="5528733" y="4876800"/>
            <a:ext cx="1744133" cy="646331"/>
          </a:xfrm>
          <a:prstGeom prst="rect">
            <a:avLst/>
          </a:prstGeom>
          <a:noFill/>
        </p:spPr>
        <p:txBody>
          <a:bodyPr wrap="square" rtlCol="0">
            <a:spAutoFit/>
          </a:bodyPr>
          <a:lstStyle/>
          <a:p>
            <a:r>
              <a:rPr lang="fr-FR" b="1" dirty="0"/>
              <a:t>Encadré par:</a:t>
            </a:r>
          </a:p>
          <a:p>
            <a:pPr marL="285750" indent="-285750">
              <a:buFont typeface="Arial" panose="020B0604020202020204" pitchFamily="34" charset="0"/>
              <a:buChar char="•"/>
            </a:pPr>
            <a:r>
              <a:rPr lang="fr-FR" dirty="0"/>
              <a:t>Mr.EZZAHAR</a:t>
            </a:r>
          </a:p>
        </p:txBody>
      </p:sp>
      <p:sp>
        <p:nvSpPr>
          <p:cNvPr id="17" name="TextBox 16">
            <a:extLst>
              <a:ext uri="{FF2B5EF4-FFF2-40B4-BE49-F238E27FC236}">
                <a16:creationId xmlns:a16="http://schemas.microsoft.com/office/drawing/2014/main" id="{A4B34587-65F8-48CC-8D34-E8DA84DC7884}"/>
              </a:ext>
            </a:extLst>
          </p:cNvPr>
          <p:cNvSpPr txBox="1"/>
          <p:nvPr/>
        </p:nvSpPr>
        <p:spPr>
          <a:xfrm>
            <a:off x="9143999" y="4802877"/>
            <a:ext cx="2709333" cy="1754326"/>
          </a:xfrm>
          <a:prstGeom prst="rect">
            <a:avLst/>
          </a:prstGeom>
          <a:noFill/>
        </p:spPr>
        <p:txBody>
          <a:bodyPr wrap="square" rtlCol="0">
            <a:spAutoFit/>
          </a:bodyPr>
          <a:lstStyle/>
          <a:p>
            <a:r>
              <a:rPr lang="fr-FR" b="1" dirty="0"/>
              <a:t>Présenté par</a:t>
            </a:r>
            <a:r>
              <a:rPr lang="fr-FR" dirty="0"/>
              <a:t> :</a:t>
            </a:r>
          </a:p>
          <a:p>
            <a:pPr marL="285750" indent="-285750">
              <a:buFont typeface="Arial" panose="020B0604020202020204" pitchFamily="34" charset="0"/>
              <a:buChar char="•"/>
            </a:pPr>
            <a:r>
              <a:rPr lang="fr-FR" dirty="0"/>
              <a:t>IBRAHIMI Fatimzohra</a:t>
            </a:r>
          </a:p>
          <a:p>
            <a:pPr marL="285750" indent="-285750">
              <a:buFont typeface="Arial" panose="020B0604020202020204" pitchFamily="34" charset="0"/>
              <a:buChar char="•"/>
            </a:pPr>
            <a:r>
              <a:rPr lang="fr-FR" dirty="0"/>
              <a:t>LAGHERYEB Imane</a:t>
            </a:r>
          </a:p>
          <a:p>
            <a:pPr marL="285750" indent="-285750">
              <a:buFont typeface="Arial" panose="020B0604020202020204" pitchFamily="34" charset="0"/>
              <a:buChar char="•"/>
            </a:pPr>
            <a:r>
              <a:rPr lang="fr-FR" dirty="0"/>
              <a:t>ESSADIQ Layla</a:t>
            </a:r>
          </a:p>
          <a:p>
            <a:endParaRPr lang="fr-FR" dirty="0"/>
          </a:p>
          <a:p>
            <a:endParaRPr lang="fr-FR" dirty="0"/>
          </a:p>
        </p:txBody>
      </p:sp>
      <p:sp>
        <p:nvSpPr>
          <p:cNvPr id="20" name="Arrow: Pentagon 19">
            <a:extLst>
              <a:ext uri="{FF2B5EF4-FFF2-40B4-BE49-F238E27FC236}">
                <a16:creationId xmlns:a16="http://schemas.microsoft.com/office/drawing/2014/main" id="{8A67327C-EBF0-4A44-9620-7965B0281534}"/>
              </a:ext>
            </a:extLst>
          </p:cNvPr>
          <p:cNvSpPr/>
          <p:nvPr/>
        </p:nvSpPr>
        <p:spPr>
          <a:xfrm rot="10800000">
            <a:off x="7645396" y="6333971"/>
            <a:ext cx="4546603" cy="122725"/>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TextBox 20">
            <a:extLst>
              <a:ext uri="{FF2B5EF4-FFF2-40B4-BE49-F238E27FC236}">
                <a16:creationId xmlns:a16="http://schemas.microsoft.com/office/drawing/2014/main" id="{B21BDE89-D6FD-4E2D-AF14-4203A9D864AF}"/>
              </a:ext>
            </a:extLst>
          </p:cNvPr>
          <p:cNvSpPr txBox="1"/>
          <p:nvPr/>
        </p:nvSpPr>
        <p:spPr>
          <a:xfrm>
            <a:off x="5181600" y="6164309"/>
            <a:ext cx="2438399" cy="584775"/>
          </a:xfrm>
          <a:prstGeom prst="rect">
            <a:avLst/>
          </a:prstGeom>
          <a:noFill/>
        </p:spPr>
        <p:txBody>
          <a:bodyPr wrap="square" rtlCol="0">
            <a:spAutoFit/>
          </a:bodyPr>
          <a:lstStyle/>
          <a:p>
            <a:pPr algn="ctr"/>
            <a:r>
              <a:rPr lang="fr-FR" sz="1600" b="1" dirty="0"/>
              <a:t>Année Universitaire:</a:t>
            </a:r>
          </a:p>
          <a:p>
            <a:pPr algn="ctr"/>
            <a:r>
              <a:rPr lang="fr-FR" sz="1600" b="1" dirty="0"/>
              <a:t>2022/2023</a:t>
            </a:r>
          </a:p>
        </p:txBody>
      </p:sp>
      <p:sp>
        <p:nvSpPr>
          <p:cNvPr id="22" name="Arrow: Pentagon 21">
            <a:extLst>
              <a:ext uri="{FF2B5EF4-FFF2-40B4-BE49-F238E27FC236}">
                <a16:creationId xmlns:a16="http://schemas.microsoft.com/office/drawing/2014/main" id="{FDC4F52E-0012-4F16-B727-03F988088198}"/>
              </a:ext>
            </a:extLst>
          </p:cNvPr>
          <p:cNvSpPr/>
          <p:nvPr/>
        </p:nvSpPr>
        <p:spPr>
          <a:xfrm>
            <a:off x="0" y="6333971"/>
            <a:ext cx="4978401" cy="122725"/>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Slide Number Placeholder 3">
            <a:extLst>
              <a:ext uri="{FF2B5EF4-FFF2-40B4-BE49-F238E27FC236}">
                <a16:creationId xmlns:a16="http://schemas.microsoft.com/office/drawing/2014/main" id="{7DAB5E95-ED17-41BF-9F4B-98C2FC805DC7}"/>
              </a:ext>
            </a:extLst>
          </p:cNvPr>
          <p:cNvSpPr>
            <a:spLocks noGrp="1"/>
          </p:cNvSpPr>
          <p:nvPr>
            <p:ph type="sldNum" sz="quarter" idx="12"/>
          </p:nvPr>
        </p:nvSpPr>
        <p:spPr>
          <a:xfrm>
            <a:off x="8636369" y="6405297"/>
            <a:ext cx="2743200" cy="365125"/>
          </a:xfrm>
        </p:spPr>
        <p:txBody>
          <a:bodyPr/>
          <a:lstStyle/>
          <a:p>
            <a:fld id="{BD72A2A8-704E-EF48-80AE-D3783EE37A42}" type="slidenum">
              <a:rPr lang="fr-FR" sz="1600" b="1" smtClean="0">
                <a:solidFill>
                  <a:schemeClr val="tx1"/>
                </a:solidFill>
              </a:rPr>
              <a:t>1</a:t>
            </a:fld>
            <a:endParaRPr lang="fr-FR" b="1" dirty="0">
              <a:solidFill>
                <a:schemeClr val="tx1"/>
              </a:solidFill>
            </a:endParaRPr>
          </a:p>
        </p:txBody>
      </p:sp>
    </p:spTree>
    <p:extLst>
      <p:ext uri="{BB962C8B-B14F-4D97-AF65-F5344CB8AC3E}">
        <p14:creationId xmlns:p14="http://schemas.microsoft.com/office/powerpoint/2010/main" val="1711514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38" name="TextBox 37">
            <a:extLst>
              <a:ext uri="{FF2B5EF4-FFF2-40B4-BE49-F238E27FC236}">
                <a16:creationId xmlns:a16="http://schemas.microsoft.com/office/drawing/2014/main" id="{316CD830-A1F6-4BB6-AE6A-168417F32CBA}"/>
              </a:ext>
            </a:extLst>
          </p:cNvPr>
          <p:cNvSpPr txBox="1"/>
          <p:nvPr/>
        </p:nvSpPr>
        <p:spPr>
          <a:xfrm>
            <a:off x="3678700" y="286215"/>
            <a:ext cx="7610620" cy="923330"/>
          </a:xfrm>
          <a:prstGeom prst="rect">
            <a:avLst/>
          </a:prstGeom>
          <a:noFill/>
        </p:spPr>
        <p:txBody>
          <a:bodyPr wrap="square">
            <a:spAutoFit/>
          </a:bodyPr>
          <a:lstStyle/>
          <a:p>
            <a:r>
              <a:rPr lang="fr-FR" sz="54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Partie électrique</a:t>
            </a:r>
            <a:endParaRPr lang="fr-FR" sz="5400" dirty="0">
              <a:latin typeface="Times New Roman" panose="02020603050405020304" pitchFamily="18" charset="0"/>
              <a:cs typeface="Times New Roman" panose="02020603050405020304" pitchFamily="18" charset="0"/>
            </a:endParaRPr>
          </a:p>
        </p:txBody>
      </p:sp>
      <p:sp>
        <p:nvSpPr>
          <p:cNvPr id="40" name="Arrow: Pentagon 39">
            <a:extLst>
              <a:ext uri="{FF2B5EF4-FFF2-40B4-BE49-F238E27FC236}">
                <a16:creationId xmlns:a16="http://schemas.microsoft.com/office/drawing/2014/main" id="{433F5F18-42AD-489D-A18E-4E47047D2C12}"/>
              </a:ext>
            </a:extLst>
          </p:cNvPr>
          <p:cNvSpPr/>
          <p:nvPr/>
        </p:nvSpPr>
        <p:spPr>
          <a:xfrm rot="10800000">
            <a:off x="8308971" y="791479"/>
            <a:ext cx="3883029" cy="125986"/>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3" name="TextBox 42">
            <a:extLst>
              <a:ext uri="{FF2B5EF4-FFF2-40B4-BE49-F238E27FC236}">
                <a16:creationId xmlns:a16="http://schemas.microsoft.com/office/drawing/2014/main" id="{EB8B050C-F8F6-40B4-85B0-BD6A91C0B893}"/>
              </a:ext>
            </a:extLst>
          </p:cNvPr>
          <p:cNvSpPr txBox="1"/>
          <p:nvPr/>
        </p:nvSpPr>
        <p:spPr>
          <a:xfrm>
            <a:off x="4237351" y="1069000"/>
            <a:ext cx="7610620" cy="369332"/>
          </a:xfrm>
          <a:prstGeom prst="rect">
            <a:avLst/>
          </a:prstGeom>
          <a:noFill/>
        </p:spPr>
        <p:txBody>
          <a:bodyPr wrap="square">
            <a:spAutoFit/>
          </a:bodyPr>
          <a:lstStyle/>
          <a:p>
            <a:r>
              <a:rPr lang="fr-FR" sz="1800" b="1" u="sng" dirty="0">
                <a:latin typeface="Times New Roman" panose="02020603050405020304" pitchFamily="18" charset="0"/>
                <a:cs typeface="Times New Roman" panose="02020603050405020304" pitchFamily="18" charset="0"/>
              </a:rPr>
              <a:t>Simulation en ISIS PROTEUS:</a:t>
            </a:r>
          </a:p>
        </p:txBody>
      </p:sp>
      <p:pic>
        <p:nvPicPr>
          <p:cNvPr id="14" name="Picture 13">
            <a:extLst>
              <a:ext uri="{FF2B5EF4-FFF2-40B4-BE49-F238E27FC236}">
                <a16:creationId xmlns:a16="http://schemas.microsoft.com/office/drawing/2014/main" id="{46D8E19A-B680-4294-9BF4-B6E4AC555087}"/>
              </a:ext>
            </a:extLst>
          </p:cNvPr>
          <p:cNvPicPr>
            <a:picLocks noChangeAspect="1"/>
          </p:cNvPicPr>
          <p:nvPr/>
        </p:nvPicPr>
        <p:blipFill>
          <a:blip r:embed="rId3"/>
          <a:stretch>
            <a:fillRect/>
          </a:stretch>
        </p:blipFill>
        <p:spPr>
          <a:xfrm>
            <a:off x="496448" y="1765469"/>
            <a:ext cx="3883029" cy="2661716"/>
          </a:xfrm>
          <a:prstGeom prst="rect">
            <a:avLst/>
          </a:prstGeom>
        </p:spPr>
      </p:pic>
      <p:pic>
        <p:nvPicPr>
          <p:cNvPr id="16" name="Picture 15">
            <a:extLst>
              <a:ext uri="{FF2B5EF4-FFF2-40B4-BE49-F238E27FC236}">
                <a16:creationId xmlns:a16="http://schemas.microsoft.com/office/drawing/2014/main" id="{3A898B16-E0CE-47F4-9361-D42C696C8AB8}"/>
              </a:ext>
            </a:extLst>
          </p:cNvPr>
          <p:cNvPicPr>
            <a:picLocks noChangeAspect="1"/>
          </p:cNvPicPr>
          <p:nvPr/>
        </p:nvPicPr>
        <p:blipFill>
          <a:blip r:embed="rId4"/>
          <a:stretch>
            <a:fillRect/>
          </a:stretch>
        </p:blipFill>
        <p:spPr>
          <a:xfrm>
            <a:off x="7484010" y="1761659"/>
            <a:ext cx="4468923" cy="2724019"/>
          </a:xfrm>
          <a:prstGeom prst="rect">
            <a:avLst/>
          </a:prstGeom>
        </p:spPr>
      </p:pic>
      <p:sp>
        <p:nvSpPr>
          <p:cNvPr id="18" name="TextBox 17">
            <a:extLst>
              <a:ext uri="{FF2B5EF4-FFF2-40B4-BE49-F238E27FC236}">
                <a16:creationId xmlns:a16="http://schemas.microsoft.com/office/drawing/2014/main" id="{00F254BC-EFF7-466D-A341-9C15761D9B4E}"/>
              </a:ext>
            </a:extLst>
          </p:cNvPr>
          <p:cNvSpPr txBox="1"/>
          <p:nvPr/>
        </p:nvSpPr>
        <p:spPr>
          <a:xfrm>
            <a:off x="1396894" y="4605704"/>
            <a:ext cx="7610620" cy="369332"/>
          </a:xfrm>
          <a:prstGeom prst="rect">
            <a:avLst/>
          </a:prstGeom>
          <a:noFill/>
        </p:spPr>
        <p:txBody>
          <a:bodyPr wrap="square">
            <a:spAutoFit/>
          </a:bodyPr>
          <a:lstStyle/>
          <a:p>
            <a:r>
              <a:rPr lang="fr-FR" b="1" dirty="0">
                <a:latin typeface="Times New Roman" panose="02020603050405020304" pitchFamily="18" charset="0"/>
                <a:cs typeface="Times New Roman" panose="02020603050405020304" pitchFamily="18" charset="0"/>
              </a:rPr>
              <a:t>Avant simulation </a:t>
            </a:r>
          </a:p>
        </p:txBody>
      </p:sp>
      <p:sp>
        <p:nvSpPr>
          <p:cNvPr id="19" name="TextBox 18">
            <a:extLst>
              <a:ext uri="{FF2B5EF4-FFF2-40B4-BE49-F238E27FC236}">
                <a16:creationId xmlns:a16="http://schemas.microsoft.com/office/drawing/2014/main" id="{FD67F741-03AA-44F5-8A1F-EF1F94195109}"/>
              </a:ext>
            </a:extLst>
          </p:cNvPr>
          <p:cNvSpPr txBox="1"/>
          <p:nvPr/>
        </p:nvSpPr>
        <p:spPr>
          <a:xfrm>
            <a:off x="6096000" y="4691248"/>
            <a:ext cx="7610620" cy="646331"/>
          </a:xfrm>
          <a:prstGeom prst="rect">
            <a:avLst/>
          </a:prstGeom>
          <a:noFill/>
        </p:spPr>
        <p:txBody>
          <a:bodyPr wrap="square">
            <a:spAutoFit/>
          </a:bodyPr>
          <a:lstStyle/>
          <a:p>
            <a:pPr algn="ctr"/>
            <a:r>
              <a:rPr lang="fr-FR" b="1" dirty="0">
                <a:latin typeface="Times New Roman" panose="02020603050405020304" pitchFamily="18" charset="0"/>
                <a:cs typeface="Times New Roman" panose="02020603050405020304" pitchFamily="18" charset="0"/>
              </a:rPr>
              <a:t>Après simulation</a:t>
            </a:r>
          </a:p>
          <a:p>
            <a:pPr algn="ctr"/>
            <a:r>
              <a:rPr lang="fr-FR" dirty="0">
                <a:latin typeface="Times New Roman" panose="02020603050405020304" pitchFamily="18" charset="0"/>
                <a:cs typeface="Times New Roman" panose="02020603050405020304" pitchFamily="18" charset="0"/>
              </a:rPr>
              <a:t>(les moteurs tournent) </a:t>
            </a:r>
          </a:p>
        </p:txBody>
      </p:sp>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73DD61A9-B67E-47D5-A657-4C2CB7957086}"/>
                  </a:ext>
                </a:extLst>
              </p:cNvPr>
              <p:cNvGraphicFramePr>
                <a:graphicFrameLocks noChangeAspect="1"/>
              </p:cNvGraphicFramePr>
              <p:nvPr>
                <p:extLst>
                  <p:ext uri="{D42A27DB-BD31-4B8C-83A1-F6EECF244321}">
                    <p14:modId xmlns:p14="http://schemas.microsoft.com/office/powerpoint/2010/main" val="1390180067"/>
                  </p:ext>
                </p:extLst>
              </p:nvPr>
            </p:nvGraphicFramePr>
            <p:xfrm>
              <a:off x="4846403" y="4302192"/>
              <a:ext cx="2499193" cy="2973616"/>
            </p:xfrm>
            <a:graphic>
              <a:graphicData uri="http://schemas.microsoft.com/office/drawing/2017/model3d">
                <am3d:model3d r:embed="rId5">
                  <am3d:spPr>
                    <a:xfrm>
                      <a:off x="0" y="0"/>
                      <a:ext cx="2499193" cy="2973616"/>
                    </a:xfrm>
                    <a:prstGeom prst="rect">
                      <a:avLst/>
                    </a:prstGeom>
                  </am3d:spPr>
                  <am3d:camera>
                    <am3d:pos x="0" y="0" z="67339964"/>
                    <am3d:up dx="0" dy="36000000" dz="0"/>
                    <am3d:lookAt x="0" y="0" z="0"/>
                    <am3d:perspective fov="2700000"/>
                  </am3d:camera>
                  <am3d:trans>
                    <am3d:meterPerModelUnit n="40639" d="1000000"/>
                    <am3d:preTrans dx="-5003" dy="2272508" dz="668535"/>
                    <am3d:scale>
                      <am3d:sx n="1000000" d="1000000"/>
                      <am3d:sy n="1000000" d="1000000"/>
                      <am3d:sz n="1000000" d="1000000"/>
                    </am3d:scale>
                    <am3d:rot ax="3093780" ay="-11663" az="-14714"/>
                    <am3d:postTrans dx="0" dy="0" dz="0"/>
                  </am3d:trans>
                  <am3d:raster rName="Office3DRenderer" rVer="16.0.8326">
                    <am3d:blip r:embed="rId6"/>
                  </am3d:raster>
                  <am3d:objViewport viewportSz="104457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73DD61A9-B67E-47D5-A657-4C2CB7957086}"/>
                  </a:ext>
                </a:extLst>
              </p:cNvPr>
              <p:cNvPicPr>
                <a:picLocks noGrp="1" noRot="1" noChangeAspect="1" noMove="1" noResize="1" noEditPoints="1" noAdjustHandles="1" noChangeArrowheads="1" noChangeShapeType="1" noCrop="1"/>
              </p:cNvPicPr>
              <p:nvPr/>
            </p:nvPicPr>
            <p:blipFill>
              <a:blip r:embed="rId6"/>
              <a:stretch>
                <a:fillRect/>
              </a:stretch>
            </p:blipFill>
            <p:spPr>
              <a:xfrm>
                <a:off x="4846403" y="4302192"/>
                <a:ext cx="2499193" cy="2973616"/>
              </a:xfrm>
              <a:prstGeom prst="rect">
                <a:avLst/>
              </a:prstGeom>
            </p:spPr>
          </p:pic>
        </mc:Fallback>
      </mc:AlternateContent>
      <p:sp>
        <p:nvSpPr>
          <p:cNvPr id="4" name="Slide Number Placeholder 3">
            <a:extLst>
              <a:ext uri="{FF2B5EF4-FFF2-40B4-BE49-F238E27FC236}">
                <a16:creationId xmlns:a16="http://schemas.microsoft.com/office/drawing/2014/main" id="{3913F283-24AC-40D9-9ED7-0ABA835152AB}"/>
              </a:ext>
            </a:extLst>
          </p:cNvPr>
          <p:cNvSpPr>
            <a:spLocks noGrp="1"/>
          </p:cNvSpPr>
          <p:nvPr>
            <p:ph type="sldNum" sz="quarter" idx="12"/>
          </p:nvPr>
        </p:nvSpPr>
        <p:spPr>
          <a:xfrm>
            <a:off x="8610600" y="6515564"/>
            <a:ext cx="2743200" cy="365125"/>
          </a:xfrm>
        </p:spPr>
        <p:txBody>
          <a:bodyPr/>
          <a:lstStyle/>
          <a:p>
            <a:r>
              <a:rPr lang="fr-FR" sz="1600" b="1" dirty="0">
                <a:solidFill>
                  <a:schemeClr val="tx1"/>
                </a:solidFill>
              </a:rPr>
              <a:t>12</a:t>
            </a:r>
            <a:endParaRPr lang="fr-FR" b="1" dirty="0">
              <a:solidFill>
                <a:schemeClr val="tx1"/>
              </a:solidFill>
            </a:endParaRPr>
          </a:p>
        </p:txBody>
      </p:sp>
      <p:sp>
        <p:nvSpPr>
          <p:cNvPr id="17" name="Arrow: Pentagon 16">
            <a:extLst>
              <a:ext uri="{FF2B5EF4-FFF2-40B4-BE49-F238E27FC236}">
                <a16:creationId xmlns:a16="http://schemas.microsoft.com/office/drawing/2014/main" id="{DB02A7C0-B4ED-4382-B414-7325BDCC668B}"/>
              </a:ext>
            </a:extLst>
          </p:cNvPr>
          <p:cNvSpPr/>
          <p:nvPr/>
        </p:nvSpPr>
        <p:spPr>
          <a:xfrm>
            <a:off x="0" y="791478"/>
            <a:ext cx="3556577" cy="125988"/>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Rounded Corners 20">
            <a:extLst>
              <a:ext uri="{FF2B5EF4-FFF2-40B4-BE49-F238E27FC236}">
                <a16:creationId xmlns:a16="http://schemas.microsoft.com/office/drawing/2014/main" id="{4EA5A60C-F852-44BC-9E28-3E24BB5C1A9A}"/>
              </a:ext>
            </a:extLst>
          </p:cNvPr>
          <p:cNvSpPr/>
          <p:nvPr/>
        </p:nvSpPr>
        <p:spPr>
          <a:xfrm>
            <a:off x="1" y="6457071"/>
            <a:ext cx="12192000" cy="99734"/>
          </a:xfrm>
          <a:prstGeom prst="roundRect">
            <a:avLst/>
          </a:prstGeom>
          <a:gradFill flip="none" rotWithShape="1">
            <a:gsLst>
              <a:gs pos="28000">
                <a:schemeClr val="tx2">
                  <a:lumMod val="7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625262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38" name="TextBox 37">
            <a:extLst>
              <a:ext uri="{FF2B5EF4-FFF2-40B4-BE49-F238E27FC236}">
                <a16:creationId xmlns:a16="http://schemas.microsoft.com/office/drawing/2014/main" id="{316CD830-A1F6-4BB6-AE6A-168417F32CBA}"/>
              </a:ext>
            </a:extLst>
          </p:cNvPr>
          <p:cNvSpPr txBox="1"/>
          <p:nvPr/>
        </p:nvSpPr>
        <p:spPr>
          <a:xfrm>
            <a:off x="3686447" y="176115"/>
            <a:ext cx="7610620" cy="923330"/>
          </a:xfrm>
          <a:prstGeom prst="rect">
            <a:avLst/>
          </a:prstGeom>
          <a:noFill/>
        </p:spPr>
        <p:txBody>
          <a:bodyPr wrap="square">
            <a:spAutoFit/>
          </a:bodyPr>
          <a:lstStyle/>
          <a:p>
            <a:r>
              <a:rPr lang="fr-FR" sz="54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Partie électrique</a:t>
            </a:r>
            <a:endParaRPr lang="fr-FR" sz="5400" dirty="0">
              <a:latin typeface="Times New Roman" panose="02020603050405020304" pitchFamily="18" charset="0"/>
              <a:cs typeface="Times New Roman" panose="02020603050405020304" pitchFamily="18" charset="0"/>
            </a:endParaRPr>
          </a:p>
        </p:txBody>
      </p:sp>
      <p:sp>
        <p:nvSpPr>
          <p:cNvPr id="40" name="Arrow: Pentagon 39">
            <a:extLst>
              <a:ext uri="{FF2B5EF4-FFF2-40B4-BE49-F238E27FC236}">
                <a16:creationId xmlns:a16="http://schemas.microsoft.com/office/drawing/2014/main" id="{433F5F18-42AD-489D-A18E-4E47047D2C12}"/>
              </a:ext>
            </a:extLst>
          </p:cNvPr>
          <p:cNvSpPr/>
          <p:nvPr/>
        </p:nvSpPr>
        <p:spPr>
          <a:xfrm rot="10800000">
            <a:off x="8342195" y="667120"/>
            <a:ext cx="3883029" cy="125986"/>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3" name="TextBox 42">
            <a:extLst>
              <a:ext uri="{FF2B5EF4-FFF2-40B4-BE49-F238E27FC236}">
                <a16:creationId xmlns:a16="http://schemas.microsoft.com/office/drawing/2014/main" id="{EB8B050C-F8F6-40B4-85B0-BD6A91C0B893}"/>
              </a:ext>
            </a:extLst>
          </p:cNvPr>
          <p:cNvSpPr txBox="1"/>
          <p:nvPr/>
        </p:nvSpPr>
        <p:spPr>
          <a:xfrm>
            <a:off x="3927861" y="925504"/>
            <a:ext cx="7610620" cy="369332"/>
          </a:xfrm>
          <a:prstGeom prst="rect">
            <a:avLst/>
          </a:prstGeom>
          <a:noFill/>
        </p:spPr>
        <p:txBody>
          <a:bodyPr wrap="square">
            <a:spAutoFit/>
          </a:bodyPr>
          <a:lstStyle/>
          <a:p>
            <a:r>
              <a:rPr lang="fr-FR" sz="1800" b="1" u="sng" dirty="0">
                <a:latin typeface="Times New Roman" panose="02020603050405020304" pitchFamily="18" charset="0"/>
                <a:cs typeface="Times New Roman" panose="02020603050405020304" pitchFamily="18" charset="0"/>
              </a:rPr>
              <a:t>Code de simulation en ISIS PROTEUS:</a:t>
            </a:r>
          </a:p>
        </p:txBody>
      </p:sp>
      <p:sp>
        <p:nvSpPr>
          <p:cNvPr id="13" name="TextBox 12">
            <a:extLst>
              <a:ext uri="{FF2B5EF4-FFF2-40B4-BE49-F238E27FC236}">
                <a16:creationId xmlns:a16="http://schemas.microsoft.com/office/drawing/2014/main" id="{8438EB28-FF4F-45B5-8D19-7792894FD6BD}"/>
              </a:ext>
            </a:extLst>
          </p:cNvPr>
          <p:cNvSpPr txBox="1"/>
          <p:nvPr/>
        </p:nvSpPr>
        <p:spPr>
          <a:xfrm>
            <a:off x="3498795" y="1371037"/>
            <a:ext cx="8318067" cy="5170646"/>
          </a:xfrm>
          <a:prstGeom prst="rect">
            <a:avLst/>
          </a:prstGeom>
          <a:noFill/>
        </p:spPr>
        <p:txBody>
          <a:bodyPr wrap="square">
            <a:spAutoFit/>
          </a:bodyPr>
          <a:lstStyle/>
          <a:p>
            <a:r>
              <a:rPr lang="en-US" sz="1100" b="1" spc="300" dirty="0">
                <a:solidFill>
                  <a:sysClr val="windowText" lastClr="000000"/>
                </a:solidFill>
              </a:rPr>
              <a:t>// </a:t>
            </a:r>
            <a:r>
              <a:rPr lang="en-US" sz="1100" b="1" spc="300" dirty="0" err="1">
                <a:solidFill>
                  <a:sysClr val="windowText" lastClr="000000"/>
                </a:solidFill>
              </a:rPr>
              <a:t>Définition</a:t>
            </a:r>
            <a:r>
              <a:rPr lang="en-US" sz="1100" b="1" spc="300" dirty="0">
                <a:solidFill>
                  <a:sysClr val="windowText" lastClr="000000"/>
                </a:solidFill>
              </a:rPr>
              <a:t> des broches de </a:t>
            </a:r>
            <a:r>
              <a:rPr lang="en-US" sz="1100" b="1" spc="300" dirty="0" err="1">
                <a:solidFill>
                  <a:sysClr val="windowText" lastClr="000000"/>
                </a:solidFill>
              </a:rPr>
              <a:t>contrôle</a:t>
            </a:r>
            <a:r>
              <a:rPr lang="en-US" sz="1100" b="1" spc="300" dirty="0">
                <a:solidFill>
                  <a:sysClr val="windowText" lastClr="000000"/>
                </a:solidFill>
              </a:rPr>
              <a:t> pour L293D1</a:t>
            </a:r>
          </a:p>
          <a:p>
            <a:r>
              <a:rPr lang="en-US" sz="1100" b="1" spc="300" dirty="0">
                <a:solidFill>
                  <a:sysClr val="windowText" lastClr="000000"/>
                </a:solidFill>
              </a:rPr>
              <a:t>const int enA1 = 9;  // </a:t>
            </a:r>
            <a:r>
              <a:rPr lang="en-US" sz="1100" b="1" spc="300" dirty="0" err="1">
                <a:solidFill>
                  <a:sysClr val="windowText" lastClr="000000"/>
                </a:solidFill>
              </a:rPr>
              <a:t>Broche</a:t>
            </a:r>
            <a:r>
              <a:rPr lang="en-US" sz="1100" b="1" spc="300" dirty="0">
                <a:solidFill>
                  <a:sysClr val="windowText" lastClr="000000"/>
                </a:solidFill>
              </a:rPr>
              <a:t> Enable 1 (ENA) pour L293D 1</a:t>
            </a:r>
          </a:p>
          <a:p>
            <a:r>
              <a:rPr lang="en-US" sz="1100" b="1" spc="300" dirty="0">
                <a:solidFill>
                  <a:sysClr val="windowText" lastClr="000000"/>
                </a:solidFill>
              </a:rPr>
              <a:t>const int in1 = 2;   // </a:t>
            </a:r>
            <a:r>
              <a:rPr lang="en-US" sz="1100" b="1" spc="300" dirty="0" err="1">
                <a:solidFill>
                  <a:sysClr val="windowText" lastClr="000000"/>
                </a:solidFill>
              </a:rPr>
              <a:t>Broche</a:t>
            </a:r>
            <a:r>
              <a:rPr lang="en-US" sz="1100" b="1" spc="300" dirty="0">
                <a:solidFill>
                  <a:sysClr val="windowText" lastClr="000000"/>
                </a:solidFill>
              </a:rPr>
              <a:t> </a:t>
            </a:r>
            <a:r>
              <a:rPr lang="en-US" sz="1100" b="1" spc="300" dirty="0" err="1">
                <a:solidFill>
                  <a:sysClr val="windowText" lastClr="000000"/>
                </a:solidFill>
              </a:rPr>
              <a:t>d'entrée</a:t>
            </a:r>
            <a:r>
              <a:rPr lang="en-US" sz="1100" b="1" spc="300" dirty="0">
                <a:solidFill>
                  <a:sysClr val="windowText" lastClr="000000"/>
                </a:solidFill>
              </a:rPr>
              <a:t> 1 (IN1) pour L293D1</a:t>
            </a:r>
          </a:p>
          <a:p>
            <a:r>
              <a:rPr lang="en-US" sz="1100" b="1" spc="300" dirty="0">
                <a:solidFill>
                  <a:sysClr val="windowText" lastClr="000000"/>
                </a:solidFill>
              </a:rPr>
              <a:t>const int in2 = 3;   // </a:t>
            </a:r>
            <a:r>
              <a:rPr lang="en-US" sz="1100" b="1" spc="300" dirty="0" err="1">
                <a:solidFill>
                  <a:sysClr val="windowText" lastClr="000000"/>
                </a:solidFill>
              </a:rPr>
              <a:t>Broche</a:t>
            </a:r>
            <a:r>
              <a:rPr lang="en-US" sz="1100" b="1" spc="300" dirty="0">
                <a:solidFill>
                  <a:sysClr val="windowText" lastClr="000000"/>
                </a:solidFill>
              </a:rPr>
              <a:t> </a:t>
            </a:r>
            <a:r>
              <a:rPr lang="en-US" sz="1100" b="1" spc="300" dirty="0" err="1">
                <a:solidFill>
                  <a:sysClr val="windowText" lastClr="000000"/>
                </a:solidFill>
              </a:rPr>
              <a:t>d'entrée</a:t>
            </a:r>
            <a:r>
              <a:rPr lang="en-US" sz="1100" b="1" spc="300" dirty="0">
                <a:solidFill>
                  <a:sysClr val="windowText" lastClr="000000"/>
                </a:solidFill>
              </a:rPr>
              <a:t> 2 (IN2) pour L293D 1</a:t>
            </a:r>
          </a:p>
          <a:p>
            <a:r>
              <a:rPr lang="en-US" sz="1100" b="1" spc="300" dirty="0">
                <a:solidFill>
                  <a:sysClr val="windowText" lastClr="000000"/>
                </a:solidFill>
              </a:rPr>
              <a:t>// </a:t>
            </a:r>
            <a:r>
              <a:rPr lang="en-US" sz="1100" b="1" spc="300" dirty="0" err="1">
                <a:solidFill>
                  <a:sysClr val="windowText" lastClr="000000"/>
                </a:solidFill>
              </a:rPr>
              <a:t>Définition</a:t>
            </a:r>
            <a:r>
              <a:rPr lang="en-US" sz="1100" b="1" spc="300" dirty="0">
                <a:solidFill>
                  <a:sysClr val="windowText" lastClr="000000"/>
                </a:solidFill>
              </a:rPr>
              <a:t> des broches de </a:t>
            </a:r>
            <a:r>
              <a:rPr lang="en-US" sz="1100" b="1" spc="300" dirty="0" err="1">
                <a:solidFill>
                  <a:sysClr val="windowText" lastClr="000000"/>
                </a:solidFill>
              </a:rPr>
              <a:t>contrôle</a:t>
            </a:r>
            <a:r>
              <a:rPr lang="en-US" sz="1100" b="1" spc="300" dirty="0">
                <a:solidFill>
                  <a:sysClr val="windowText" lastClr="000000"/>
                </a:solidFill>
              </a:rPr>
              <a:t> pour L293D 2</a:t>
            </a:r>
          </a:p>
          <a:p>
            <a:r>
              <a:rPr lang="en-US" sz="1100" b="1" spc="300" dirty="0">
                <a:solidFill>
                  <a:sysClr val="windowText" lastClr="000000"/>
                </a:solidFill>
              </a:rPr>
              <a:t>const int enA2 = 6;   // </a:t>
            </a:r>
            <a:r>
              <a:rPr lang="en-US" sz="1100" b="1" spc="300" dirty="0" err="1">
                <a:solidFill>
                  <a:sysClr val="windowText" lastClr="000000"/>
                </a:solidFill>
              </a:rPr>
              <a:t>Broche</a:t>
            </a:r>
            <a:r>
              <a:rPr lang="en-US" sz="1100" b="1" spc="300" dirty="0">
                <a:solidFill>
                  <a:sysClr val="windowText" lastClr="000000"/>
                </a:solidFill>
              </a:rPr>
              <a:t> Enable 1 (ENA) pour L293D2</a:t>
            </a:r>
          </a:p>
          <a:p>
            <a:r>
              <a:rPr lang="en-US" sz="1100" b="1" spc="300" dirty="0">
                <a:solidFill>
                  <a:sysClr val="windowText" lastClr="000000"/>
                </a:solidFill>
              </a:rPr>
              <a:t>const int in3 = 8;    // </a:t>
            </a:r>
            <a:r>
              <a:rPr lang="en-US" sz="1100" b="1" spc="300" dirty="0" err="1">
                <a:solidFill>
                  <a:sysClr val="windowText" lastClr="000000"/>
                </a:solidFill>
              </a:rPr>
              <a:t>Broche</a:t>
            </a:r>
            <a:r>
              <a:rPr lang="en-US" sz="1100" b="1" spc="300" dirty="0">
                <a:solidFill>
                  <a:sysClr val="windowText" lastClr="000000"/>
                </a:solidFill>
              </a:rPr>
              <a:t> </a:t>
            </a:r>
            <a:r>
              <a:rPr lang="en-US" sz="1100" b="1" spc="300" dirty="0" err="1">
                <a:solidFill>
                  <a:sysClr val="windowText" lastClr="000000"/>
                </a:solidFill>
              </a:rPr>
              <a:t>d'entrée</a:t>
            </a:r>
            <a:r>
              <a:rPr lang="en-US" sz="1100" b="1" spc="300" dirty="0">
                <a:solidFill>
                  <a:sysClr val="windowText" lastClr="000000"/>
                </a:solidFill>
              </a:rPr>
              <a:t> 1 (IN1) pourL293D2</a:t>
            </a:r>
          </a:p>
          <a:p>
            <a:r>
              <a:rPr lang="en-US" sz="1100" b="1" spc="300" dirty="0">
                <a:solidFill>
                  <a:sysClr val="windowText" lastClr="000000"/>
                </a:solidFill>
              </a:rPr>
              <a:t>const int in4 = 11;   // </a:t>
            </a:r>
            <a:r>
              <a:rPr lang="en-US" sz="1100" b="1" spc="300" dirty="0" err="1">
                <a:solidFill>
                  <a:sysClr val="windowText" lastClr="000000"/>
                </a:solidFill>
              </a:rPr>
              <a:t>Broche</a:t>
            </a:r>
            <a:r>
              <a:rPr lang="en-US" sz="1100" b="1" spc="300" dirty="0">
                <a:solidFill>
                  <a:sysClr val="windowText" lastClr="000000"/>
                </a:solidFill>
              </a:rPr>
              <a:t> </a:t>
            </a:r>
            <a:r>
              <a:rPr lang="en-US" sz="1100" b="1" spc="300" dirty="0" err="1">
                <a:solidFill>
                  <a:sysClr val="windowText" lastClr="000000"/>
                </a:solidFill>
              </a:rPr>
              <a:t>d'entrée</a:t>
            </a:r>
            <a:r>
              <a:rPr lang="en-US" sz="1100" b="1" spc="300" dirty="0">
                <a:solidFill>
                  <a:sysClr val="windowText" lastClr="000000"/>
                </a:solidFill>
              </a:rPr>
              <a:t> 2 (IN2) pour L293D2</a:t>
            </a:r>
          </a:p>
          <a:p>
            <a:r>
              <a:rPr lang="en-US" sz="1100" b="1" spc="300" dirty="0">
                <a:solidFill>
                  <a:sysClr val="windowText" lastClr="000000"/>
                </a:solidFill>
              </a:rPr>
              <a:t>void setup() {</a:t>
            </a:r>
          </a:p>
          <a:p>
            <a:r>
              <a:rPr lang="en-US" sz="1100" b="1" spc="300" dirty="0">
                <a:solidFill>
                  <a:sysClr val="windowText" lastClr="000000"/>
                </a:solidFill>
              </a:rPr>
              <a:t>  // Configuration des broches </a:t>
            </a:r>
            <a:r>
              <a:rPr lang="en-US" sz="1100" b="1" spc="300" dirty="0" err="1">
                <a:solidFill>
                  <a:sysClr val="windowText" lastClr="000000"/>
                </a:solidFill>
              </a:rPr>
              <a:t>en</a:t>
            </a:r>
            <a:r>
              <a:rPr lang="en-US" sz="1100" b="1" spc="300" dirty="0">
                <a:solidFill>
                  <a:sysClr val="windowText" lastClr="000000"/>
                </a:solidFill>
              </a:rPr>
              <a:t> sortie</a:t>
            </a:r>
          </a:p>
          <a:p>
            <a:r>
              <a:rPr lang="en-US" sz="1100" b="1" spc="300" dirty="0">
                <a:solidFill>
                  <a:sysClr val="windowText" lastClr="000000"/>
                </a:solidFill>
              </a:rPr>
              <a:t>  </a:t>
            </a:r>
            <a:r>
              <a:rPr lang="en-US" sz="1100" b="1" spc="300" dirty="0" err="1">
                <a:solidFill>
                  <a:sysClr val="windowText" lastClr="000000"/>
                </a:solidFill>
              </a:rPr>
              <a:t>pinMode</a:t>
            </a:r>
            <a:r>
              <a:rPr lang="en-US" sz="1100" b="1" spc="300" dirty="0">
                <a:solidFill>
                  <a:sysClr val="windowText" lastClr="000000"/>
                </a:solidFill>
              </a:rPr>
              <a:t>(enA1, OUTPUT);</a:t>
            </a:r>
          </a:p>
          <a:p>
            <a:r>
              <a:rPr lang="en-US" sz="1100" b="1" spc="300" dirty="0">
                <a:solidFill>
                  <a:sysClr val="windowText" lastClr="000000"/>
                </a:solidFill>
              </a:rPr>
              <a:t>  </a:t>
            </a:r>
            <a:r>
              <a:rPr lang="en-US" sz="1100" b="1" spc="300" dirty="0" err="1">
                <a:solidFill>
                  <a:sysClr val="windowText" lastClr="000000"/>
                </a:solidFill>
              </a:rPr>
              <a:t>pinMode</a:t>
            </a:r>
            <a:r>
              <a:rPr lang="en-US" sz="1100" b="1" spc="300" dirty="0">
                <a:solidFill>
                  <a:sysClr val="windowText" lastClr="000000"/>
                </a:solidFill>
              </a:rPr>
              <a:t>(in1, OUTPUT); </a:t>
            </a:r>
          </a:p>
          <a:p>
            <a:r>
              <a:rPr lang="en-US" sz="1100" b="1" spc="300" dirty="0">
                <a:solidFill>
                  <a:sysClr val="windowText" lastClr="000000"/>
                </a:solidFill>
              </a:rPr>
              <a:t> </a:t>
            </a:r>
            <a:r>
              <a:rPr lang="en-US" sz="1100" b="1" spc="300" dirty="0" err="1">
                <a:solidFill>
                  <a:sysClr val="windowText" lastClr="000000"/>
                </a:solidFill>
              </a:rPr>
              <a:t>pinMode</a:t>
            </a:r>
            <a:r>
              <a:rPr lang="en-US" sz="1100" b="1" spc="300" dirty="0">
                <a:solidFill>
                  <a:sysClr val="windowText" lastClr="000000"/>
                </a:solidFill>
              </a:rPr>
              <a:t>(in2, OUTPUT); </a:t>
            </a:r>
          </a:p>
          <a:p>
            <a:r>
              <a:rPr lang="en-US" sz="1100" b="1" spc="300" dirty="0">
                <a:solidFill>
                  <a:sysClr val="windowText" lastClr="000000"/>
                </a:solidFill>
              </a:rPr>
              <a:t>  </a:t>
            </a:r>
            <a:r>
              <a:rPr lang="en-US" sz="1100" b="1" spc="300" dirty="0" err="1">
                <a:solidFill>
                  <a:sysClr val="windowText" lastClr="000000"/>
                </a:solidFill>
              </a:rPr>
              <a:t>pinMode</a:t>
            </a:r>
            <a:r>
              <a:rPr lang="en-US" sz="1100" b="1" spc="300" dirty="0">
                <a:solidFill>
                  <a:sysClr val="windowText" lastClr="000000"/>
                </a:solidFill>
              </a:rPr>
              <a:t>(enA2, OUTPUT); </a:t>
            </a:r>
          </a:p>
          <a:p>
            <a:r>
              <a:rPr lang="en-US" sz="1100" b="1" spc="300" dirty="0">
                <a:solidFill>
                  <a:sysClr val="windowText" lastClr="000000"/>
                </a:solidFill>
              </a:rPr>
              <a:t> </a:t>
            </a:r>
            <a:r>
              <a:rPr lang="en-US" sz="1100" b="1" spc="300" dirty="0" err="1">
                <a:solidFill>
                  <a:sysClr val="windowText" lastClr="000000"/>
                </a:solidFill>
              </a:rPr>
              <a:t>pinMode</a:t>
            </a:r>
            <a:r>
              <a:rPr lang="en-US" sz="1100" b="1" spc="300" dirty="0">
                <a:solidFill>
                  <a:sysClr val="windowText" lastClr="000000"/>
                </a:solidFill>
              </a:rPr>
              <a:t>(in3, OUTPUT);</a:t>
            </a:r>
          </a:p>
          <a:p>
            <a:r>
              <a:rPr lang="en-US" sz="1100" b="1" spc="300" dirty="0">
                <a:solidFill>
                  <a:sysClr val="windowText" lastClr="000000"/>
                </a:solidFill>
              </a:rPr>
              <a:t>  </a:t>
            </a:r>
            <a:r>
              <a:rPr lang="en-US" sz="1100" b="1" spc="300" dirty="0" err="1">
                <a:solidFill>
                  <a:sysClr val="windowText" lastClr="000000"/>
                </a:solidFill>
              </a:rPr>
              <a:t>pinMode</a:t>
            </a:r>
            <a:r>
              <a:rPr lang="en-US" sz="1100" b="1" spc="300" dirty="0">
                <a:solidFill>
                  <a:sysClr val="windowText" lastClr="000000"/>
                </a:solidFill>
              </a:rPr>
              <a:t>(in4, OUTPUT);</a:t>
            </a:r>
          </a:p>
          <a:p>
            <a:r>
              <a:rPr lang="en-US" sz="1100" b="1" spc="300" dirty="0">
                <a:solidFill>
                  <a:sysClr val="windowText" lastClr="000000"/>
                </a:solidFill>
              </a:rPr>
              <a:t>}</a:t>
            </a:r>
          </a:p>
          <a:p>
            <a:r>
              <a:rPr lang="en-US" sz="1100" b="1" spc="300" dirty="0">
                <a:solidFill>
                  <a:sysClr val="windowText" lastClr="000000"/>
                </a:solidFill>
              </a:rPr>
              <a:t>void loop() {</a:t>
            </a:r>
          </a:p>
          <a:p>
            <a:r>
              <a:rPr lang="en-US" sz="1100" b="1" spc="300" dirty="0">
                <a:solidFill>
                  <a:sysClr val="windowText" lastClr="000000"/>
                </a:solidFill>
              </a:rPr>
              <a:t>  // Faire </a:t>
            </a:r>
            <a:r>
              <a:rPr lang="en-US" sz="1100" b="1" spc="300" dirty="0" err="1">
                <a:solidFill>
                  <a:sysClr val="windowText" lastClr="000000"/>
                </a:solidFill>
              </a:rPr>
              <a:t>avancer</a:t>
            </a:r>
            <a:r>
              <a:rPr lang="en-US" sz="1100" b="1" spc="300" dirty="0">
                <a:solidFill>
                  <a:sysClr val="windowText" lastClr="000000"/>
                </a:solidFill>
              </a:rPr>
              <a:t> les </a:t>
            </a:r>
            <a:r>
              <a:rPr lang="en-US" sz="1100" b="1" spc="300" dirty="0" err="1">
                <a:solidFill>
                  <a:sysClr val="windowText" lastClr="000000"/>
                </a:solidFill>
              </a:rPr>
              <a:t>moteurs</a:t>
            </a:r>
            <a:r>
              <a:rPr lang="en-US" sz="1100" b="1" spc="300" dirty="0">
                <a:solidFill>
                  <a:sysClr val="windowText" lastClr="000000"/>
                </a:solidFill>
              </a:rPr>
              <a:t> 1 et 2 pendant 2 </a:t>
            </a:r>
            <a:r>
              <a:rPr lang="en-US" sz="1100" b="1" spc="300" dirty="0" err="1">
                <a:solidFill>
                  <a:sysClr val="windowText" lastClr="000000"/>
                </a:solidFill>
              </a:rPr>
              <a:t>secondes</a:t>
            </a:r>
            <a:r>
              <a:rPr lang="en-US" sz="1100" b="1" spc="300" dirty="0">
                <a:solidFill>
                  <a:sysClr val="windowText" lastClr="000000"/>
                </a:solidFill>
              </a:rPr>
              <a:t>  </a:t>
            </a:r>
            <a:r>
              <a:rPr lang="en-US" sz="1100" b="1" spc="300" dirty="0" err="1">
                <a:solidFill>
                  <a:sysClr val="windowText" lastClr="000000"/>
                </a:solidFill>
              </a:rPr>
              <a:t>motorControl</a:t>
            </a:r>
            <a:r>
              <a:rPr lang="en-US" sz="1100" b="1" spc="300" dirty="0">
                <a:solidFill>
                  <a:sysClr val="windowText" lastClr="000000"/>
                </a:solidFill>
              </a:rPr>
              <a:t>(enA1, in1, in2, HIGH, LOW); // </a:t>
            </a:r>
            <a:r>
              <a:rPr lang="en-US" sz="1100" b="1" spc="300" dirty="0" err="1">
                <a:solidFill>
                  <a:sysClr val="windowText" lastClr="000000"/>
                </a:solidFill>
              </a:rPr>
              <a:t>Moteur</a:t>
            </a:r>
            <a:r>
              <a:rPr lang="en-US" sz="1100" b="1" spc="300" dirty="0">
                <a:solidFill>
                  <a:sysClr val="windowText" lastClr="000000"/>
                </a:solidFill>
              </a:rPr>
              <a:t> 1 : </a:t>
            </a:r>
            <a:r>
              <a:rPr lang="en-US" sz="1100" b="1" spc="300" dirty="0" err="1">
                <a:solidFill>
                  <a:sysClr val="windowText" lastClr="000000"/>
                </a:solidFill>
              </a:rPr>
              <a:t>sens</a:t>
            </a:r>
            <a:r>
              <a:rPr lang="en-US" sz="1100" b="1" spc="300" dirty="0">
                <a:solidFill>
                  <a:sysClr val="windowText" lastClr="000000"/>
                </a:solidFill>
              </a:rPr>
              <a:t> </a:t>
            </a:r>
            <a:r>
              <a:rPr lang="en-US" sz="1100" b="1" spc="300" dirty="0" err="1">
                <a:solidFill>
                  <a:sysClr val="windowText" lastClr="000000"/>
                </a:solidFill>
              </a:rPr>
              <a:t>avant</a:t>
            </a:r>
            <a:endParaRPr lang="en-US" sz="1100" b="1" spc="300" dirty="0">
              <a:solidFill>
                <a:sysClr val="windowText" lastClr="000000"/>
              </a:solidFill>
            </a:endParaRPr>
          </a:p>
          <a:p>
            <a:r>
              <a:rPr lang="en-US" sz="1100" b="1" spc="300" dirty="0">
                <a:solidFill>
                  <a:sysClr val="windowText" lastClr="000000"/>
                </a:solidFill>
              </a:rPr>
              <a:t>  </a:t>
            </a:r>
            <a:r>
              <a:rPr lang="en-US" sz="1100" b="1" spc="300" dirty="0" err="1">
                <a:solidFill>
                  <a:sysClr val="windowText" lastClr="000000"/>
                </a:solidFill>
              </a:rPr>
              <a:t>motorControl</a:t>
            </a:r>
            <a:r>
              <a:rPr lang="en-US" sz="1100" b="1" spc="300" dirty="0">
                <a:solidFill>
                  <a:sysClr val="windowText" lastClr="000000"/>
                </a:solidFill>
              </a:rPr>
              <a:t>(enA2, in3, in4, HIGH, LOW); // </a:t>
            </a:r>
            <a:r>
              <a:rPr lang="en-US" sz="1100" b="1" spc="300" dirty="0" err="1">
                <a:solidFill>
                  <a:sysClr val="windowText" lastClr="000000"/>
                </a:solidFill>
              </a:rPr>
              <a:t>Moteur</a:t>
            </a:r>
            <a:r>
              <a:rPr lang="en-US" sz="1100" b="1" spc="300" dirty="0">
                <a:solidFill>
                  <a:sysClr val="windowText" lastClr="000000"/>
                </a:solidFill>
              </a:rPr>
              <a:t> 2 : </a:t>
            </a:r>
            <a:r>
              <a:rPr lang="en-US" sz="1100" b="1" spc="300" dirty="0" err="1">
                <a:solidFill>
                  <a:sysClr val="windowText" lastClr="000000"/>
                </a:solidFill>
              </a:rPr>
              <a:t>sens</a:t>
            </a:r>
            <a:r>
              <a:rPr lang="en-US" sz="1100" b="1" spc="300" dirty="0">
                <a:solidFill>
                  <a:sysClr val="windowText" lastClr="000000"/>
                </a:solidFill>
              </a:rPr>
              <a:t> </a:t>
            </a:r>
            <a:r>
              <a:rPr lang="en-US" sz="1100" b="1" spc="300" dirty="0" err="1">
                <a:solidFill>
                  <a:sysClr val="windowText" lastClr="000000"/>
                </a:solidFill>
              </a:rPr>
              <a:t>avant</a:t>
            </a:r>
            <a:r>
              <a:rPr lang="en-US" sz="1100" b="1" spc="300" dirty="0">
                <a:solidFill>
                  <a:sysClr val="windowText" lastClr="000000"/>
                </a:solidFill>
              </a:rPr>
              <a:t> </a:t>
            </a:r>
          </a:p>
          <a:p>
            <a:r>
              <a:rPr lang="en-US" sz="1100" b="1" spc="300" dirty="0">
                <a:solidFill>
                  <a:sysClr val="windowText" lastClr="000000"/>
                </a:solidFill>
              </a:rPr>
              <a:t> delay(2000); </a:t>
            </a:r>
          </a:p>
          <a:p>
            <a:r>
              <a:rPr lang="en-US" sz="1100" b="1" spc="300" dirty="0">
                <a:solidFill>
                  <a:sysClr val="windowText" lastClr="000000"/>
                </a:solidFill>
              </a:rPr>
              <a:t> // Faire </a:t>
            </a:r>
            <a:r>
              <a:rPr lang="en-US" sz="1100" b="1" spc="300" dirty="0" err="1">
                <a:solidFill>
                  <a:sysClr val="windowText" lastClr="000000"/>
                </a:solidFill>
              </a:rPr>
              <a:t>tourner</a:t>
            </a:r>
            <a:r>
              <a:rPr lang="en-US" sz="1100" b="1" spc="300" dirty="0">
                <a:solidFill>
                  <a:sysClr val="windowText" lastClr="000000"/>
                </a:solidFill>
              </a:rPr>
              <a:t> les </a:t>
            </a:r>
            <a:r>
              <a:rPr lang="en-US" sz="1100" b="1" spc="300" dirty="0" err="1">
                <a:solidFill>
                  <a:sysClr val="windowText" lastClr="000000"/>
                </a:solidFill>
              </a:rPr>
              <a:t>moteurs</a:t>
            </a:r>
            <a:r>
              <a:rPr lang="en-US" sz="1100" b="1" spc="300" dirty="0">
                <a:solidFill>
                  <a:sysClr val="windowText" lastClr="000000"/>
                </a:solidFill>
              </a:rPr>
              <a:t> 1 et 2 </a:t>
            </a:r>
            <a:r>
              <a:rPr lang="en-US" sz="1100" b="1" spc="300" dirty="0" err="1">
                <a:solidFill>
                  <a:sysClr val="windowText" lastClr="000000"/>
                </a:solidFill>
              </a:rPr>
              <a:t>en</a:t>
            </a:r>
            <a:r>
              <a:rPr lang="en-US" sz="1100" b="1" spc="300" dirty="0">
                <a:solidFill>
                  <a:sysClr val="windowText" lastClr="000000"/>
                </a:solidFill>
              </a:rPr>
              <a:t> </a:t>
            </a:r>
            <a:r>
              <a:rPr lang="en-US" sz="1100" b="1" spc="300" dirty="0" err="1">
                <a:solidFill>
                  <a:sysClr val="windowText" lastClr="000000"/>
                </a:solidFill>
              </a:rPr>
              <a:t>sens</a:t>
            </a:r>
            <a:r>
              <a:rPr lang="en-US" sz="1100" b="1" spc="300" dirty="0">
                <a:solidFill>
                  <a:sysClr val="windowText" lastClr="000000"/>
                </a:solidFill>
              </a:rPr>
              <a:t> inverse pendant 1 </a:t>
            </a:r>
            <a:r>
              <a:rPr lang="en-US" sz="1100" b="1" spc="300" dirty="0" err="1">
                <a:solidFill>
                  <a:sysClr val="windowText" lastClr="000000"/>
                </a:solidFill>
              </a:rPr>
              <a:t>seconde</a:t>
            </a:r>
            <a:endParaRPr lang="en-US" sz="1100" b="1" spc="300" dirty="0">
              <a:solidFill>
                <a:sysClr val="windowText" lastClr="000000"/>
              </a:solidFill>
            </a:endParaRPr>
          </a:p>
          <a:p>
            <a:r>
              <a:rPr lang="en-US" sz="1100" b="1" spc="300" dirty="0">
                <a:solidFill>
                  <a:sysClr val="windowText" lastClr="000000"/>
                </a:solidFill>
              </a:rPr>
              <a:t>  </a:t>
            </a:r>
            <a:r>
              <a:rPr lang="en-US" sz="1100" b="1" spc="300" dirty="0" err="1">
                <a:solidFill>
                  <a:sysClr val="windowText" lastClr="000000"/>
                </a:solidFill>
              </a:rPr>
              <a:t>motorControl</a:t>
            </a:r>
            <a:r>
              <a:rPr lang="en-US" sz="1100" b="1" spc="300" dirty="0">
                <a:solidFill>
                  <a:sysClr val="windowText" lastClr="000000"/>
                </a:solidFill>
              </a:rPr>
              <a:t>(enA1, in1, in2, LOW, HIGH); // </a:t>
            </a:r>
            <a:r>
              <a:rPr lang="en-US" sz="1100" b="1" spc="300" dirty="0" err="1">
                <a:solidFill>
                  <a:sysClr val="windowText" lastClr="000000"/>
                </a:solidFill>
              </a:rPr>
              <a:t>Moteur</a:t>
            </a:r>
            <a:r>
              <a:rPr lang="en-US" sz="1100" b="1" spc="300" dirty="0">
                <a:solidFill>
                  <a:sysClr val="windowText" lastClr="000000"/>
                </a:solidFill>
              </a:rPr>
              <a:t> 1 : </a:t>
            </a:r>
            <a:r>
              <a:rPr lang="en-US" sz="1100" b="1" spc="300" dirty="0" err="1">
                <a:solidFill>
                  <a:sysClr val="windowText" lastClr="000000"/>
                </a:solidFill>
              </a:rPr>
              <a:t>sens</a:t>
            </a:r>
            <a:r>
              <a:rPr lang="en-US" sz="1100" b="1" spc="300" dirty="0">
                <a:solidFill>
                  <a:sysClr val="windowText" lastClr="000000"/>
                </a:solidFill>
              </a:rPr>
              <a:t> </a:t>
            </a:r>
            <a:r>
              <a:rPr lang="en-US" sz="1100" b="1" spc="300" dirty="0" err="1">
                <a:solidFill>
                  <a:sysClr val="windowText" lastClr="000000"/>
                </a:solidFill>
              </a:rPr>
              <a:t>arrière</a:t>
            </a:r>
            <a:r>
              <a:rPr lang="en-US" sz="1100" b="1" spc="300" dirty="0">
                <a:solidFill>
                  <a:sysClr val="windowText" lastClr="000000"/>
                </a:solidFill>
              </a:rPr>
              <a:t>  </a:t>
            </a:r>
          </a:p>
          <a:p>
            <a:r>
              <a:rPr lang="en-US" sz="1100" b="1" spc="300" dirty="0" err="1">
                <a:solidFill>
                  <a:sysClr val="windowText" lastClr="000000"/>
                </a:solidFill>
              </a:rPr>
              <a:t>motorControl</a:t>
            </a:r>
            <a:r>
              <a:rPr lang="en-US" sz="1100" b="1" spc="300" dirty="0">
                <a:solidFill>
                  <a:sysClr val="windowText" lastClr="000000"/>
                </a:solidFill>
              </a:rPr>
              <a:t>(enA2, in3, in4, LOW, HIGH); // </a:t>
            </a:r>
            <a:r>
              <a:rPr lang="en-US" sz="1100" b="1" spc="300" dirty="0" err="1">
                <a:solidFill>
                  <a:sysClr val="windowText" lastClr="000000"/>
                </a:solidFill>
              </a:rPr>
              <a:t>Moteur</a:t>
            </a:r>
            <a:r>
              <a:rPr lang="en-US" sz="1100" b="1" spc="300" dirty="0">
                <a:solidFill>
                  <a:sysClr val="windowText" lastClr="000000"/>
                </a:solidFill>
              </a:rPr>
              <a:t> 2 : </a:t>
            </a:r>
            <a:r>
              <a:rPr lang="en-US" sz="1100" b="1" spc="300" dirty="0" err="1">
                <a:solidFill>
                  <a:sysClr val="windowText" lastClr="000000"/>
                </a:solidFill>
              </a:rPr>
              <a:t>sens</a:t>
            </a:r>
            <a:r>
              <a:rPr lang="en-US" sz="1100" b="1" spc="300" dirty="0">
                <a:solidFill>
                  <a:sysClr val="windowText" lastClr="000000"/>
                </a:solidFill>
              </a:rPr>
              <a:t> </a:t>
            </a:r>
            <a:r>
              <a:rPr lang="en-US" sz="1100" b="1" spc="300" dirty="0" err="1">
                <a:solidFill>
                  <a:sysClr val="windowText" lastClr="000000"/>
                </a:solidFill>
              </a:rPr>
              <a:t>arrière</a:t>
            </a:r>
            <a:r>
              <a:rPr lang="en-US" sz="1100" b="1" spc="300" dirty="0">
                <a:solidFill>
                  <a:sysClr val="windowText" lastClr="000000"/>
                </a:solidFill>
              </a:rPr>
              <a:t>}</a:t>
            </a:r>
          </a:p>
          <a:p>
            <a:r>
              <a:rPr lang="en-US" sz="1100" b="1" spc="300" dirty="0">
                <a:solidFill>
                  <a:sysClr val="windowText" lastClr="000000"/>
                </a:solidFill>
              </a:rPr>
              <a:t>// </a:t>
            </a:r>
            <a:r>
              <a:rPr lang="en-US" sz="1100" b="1" spc="300" dirty="0" err="1">
                <a:solidFill>
                  <a:sysClr val="windowText" lastClr="000000"/>
                </a:solidFill>
              </a:rPr>
              <a:t>Fonction</a:t>
            </a:r>
            <a:r>
              <a:rPr lang="en-US" sz="1100" b="1" spc="300" dirty="0">
                <a:solidFill>
                  <a:sysClr val="windowText" lastClr="000000"/>
                </a:solidFill>
              </a:rPr>
              <a:t> pour </a:t>
            </a:r>
            <a:r>
              <a:rPr lang="en-US" sz="1100" b="1" spc="300" dirty="0" err="1">
                <a:solidFill>
                  <a:sysClr val="windowText" lastClr="000000"/>
                </a:solidFill>
              </a:rPr>
              <a:t>contrôler</a:t>
            </a:r>
            <a:r>
              <a:rPr lang="en-US" sz="1100" b="1" spc="300" dirty="0">
                <a:solidFill>
                  <a:sysClr val="windowText" lastClr="000000"/>
                </a:solidFill>
              </a:rPr>
              <a:t> les </a:t>
            </a:r>
            <a:r>
              <a:rPr lang="en-US" sz="1100" b="1" spc="300" dirty="0" err="1">
                <a:solidFill>
                  <a:sysClr val="windowText" lastClr="000000"/>
                </a:solidFill>
              </a:rPr>
              <a:t>moteurs</a:t>
            </a:r>
            <a:r>
              <a:rPr lang="en-US" sz="1100" b="1" spc="300" dirty="0">
                <a:solidFill>
                  <a:sysClr val="windowText" lastClr="000000"/>
                </a:solidFill>
              </a:rPr>
              <a:t> via le L293D</a:t>
            </a:r>
          </a:p>
          <a:p>
            <a:r>
              <a:rPr lang="en-US" sz="1100" b="1" spc="300" dirty="0">
                <a:solidFill>
                  <a:sysClr val="windowText" lastClr="000000"/>
                </a:solidFill>
              </a:rPr>
              <a:t>void </a:t>
            </a:r>
            <a:r>
              <a:rPr lang="en-US" sz="1100" b="1" spc="300" dirty="0" err="1">
                <a:solidFill>
                  <a:sysClr val="windowText" lastClr="000000"/>
                </a:solidFill>
              </a:rPr>
              <a:t>motorControl</a:t>
            </a:r>
            <a:r>
              <a:rPr lang="en-US" sz="1100" b="1" spc="300" dirty="0">
                <a:solidFill>
                  <a:sysClr val="windowText" lastClr="000000"/>
                </a:solidFill>
              </a:rPr>
              <a:t>(int </a:t>
            </a:r>
            <a:r>
              <a:rPr lang="en-US" sz="1100" b="1" spc="300" dirty="0" err="1">
                <a:solidFill>
                  <a:sysClr val="windowText" lastClr="000000"/>
                </a:solidFill>
              </a:rPr>
              <a:t>enA</a:t>
            </a:r>
            <a:r>
              <a:rPr lang="en-US" sz="1100" b="1" spc="300" dirty="0">
                <a:solidFill>
                  <a:sysClr val="windowText" lastClr="000000"/>
                </a:solidFill>
              </a:rPr>
              <a:t>, int in1, int in2, bool state1, bool state2) { </a:t>
            </a:r>
          </a:p>
          <a:p>
            <a:r>
              <a:rPr lang="en-US" sz="1100" b="1" spc="300" dirty="0">
                <a:solidFill>
                  <a:sysClr val="windowText" lastClr="000000"/>
                </a:solidFill>
              </a:rPr>
              <a:t> </a:t>
            </a:r>
            <a:r>
              <a:rPr lang="en-US" sz="1100" b="1" spc="300" dirty="0" err="1">
                <a:solidFill>
                  <a:sysClr val="windowText" lastClr="000000"/>
                </a:solidFill>
              </a:rPr>
              <a:t>digitalWrite</a:t>
            </a:r>
            <a:r>
              <a:rPr lang="en-US" sz="1100" b="1" spc="300" dirty="0">
                <a:solidFill>
                  <a:sysClr val="windowText" lastClr="000000"/>
                </a:solidFill>
              </a:rPr>
              <a:t>(in1, state1); </a:t>
            </a:r>
          </a:p>
          <a:p>
            <a:r>
              <a:rPr lang="en-US" sz="1100" b="1" spc="300" dirty="0">
                <a:solidFill>
                  <a:sysClr val="windowText" lastClr="000000"/>
                </a:solidFill>
              </a:rPr>
              <a:t> </a:t>
            </a:r>
            <a:r>
              <a:rPr lang="en-US" sz="1100" b="1" spc="300" dirty="0" err="1">
                <a:solidFill>
                  <a:sysClr val="windowText" lastClr="000000"/>
                </a:solidFill>
              </a:rPr>
              <a:t>digitalWrite</a:t>
            </a:r>
            <a:r>
              <a:rPr lang="en-US" sz="1100" b="1" spc="300" dirty="0">
                <a:solidFill>
                  <a:sysClr val="windowText" lastClr="000000"/>
                </a:solidFill>
              </a:rPr>
              <a:t>(in2, state2);</a:t>
            </a:r>
          </a:p>
          <a:p>
            <a:r>
              <a:rPr lang="en-US" sz="1100" b="1" spc="300" dirty="0">
                <a:solidFill>
                  <a:sysClr val="windowText" lastClr="000000"/>
                </a:solidFill>
              </a:rPr>
              <a:t>  </a:t>
            </a:r>
            <a:r>
              <a:rPr lang="en-US" sz="1100" b="1" spc="300" dirty="0" err="1">
                <a:solidFill>
                  <a:sysClr val="windowText" lastClr="000000"/>
                </a:solidFill>
              </a:rPr>
              <a:t>analogWrite</a:t>
            </a:r>
            <a:r>
              <a:rPr lang="en-US" sz="1100" b="1" spc="300" dirty="0">
                <a:solidFill>
                  <a:sysClr val="windowText" lastClr="000000"/>
                </a:solidFill>
              </a:rPr>
              <a:t>(</a:t>
            </a:r>
            <a:r>
              <a:rPr lang="en-US" sz="1100" b="1" spc="300" dirty="0" err="1">
                <a:solidFill>
                  <a:sysClr val="windowText" lastClr="000000"/>
                </a:solidFill>
              </a:rPr>
              <a:t>enA</a:t>
            </a:r>
            <a:r>
              <a:rPr lang="en-US" sz="1100" b="1" spc="300" dirty="0">
                <a:solidFill>
                  <a:sysClr val="windowText" lastClr="000000"/>
                </a:solidFill>
              </a:rPr>
              <a:t>, 255);// Vitesse </a:t>
            </a:r>
            <a:r>
              <a:rPr lang="en-US" sz="1100" b="1" spc="300" dirty="0" err="1">
                <a:solidFill>
                  <a:sysClr val="windowText" lastClr="000000"/>
                </a:solidFill>
              </a:rPr>
              <a:t>maximale</a:t>
            </a:r>
            <a:r>
              <a:rPr lang="en-US" sz="1100" b="1" spc="300" dirty="0">
                <a:solidFill>
                  <a:sysClr val="windowText" lastClr="000000"/>
                </a:solidFill>
              </a:rPr>
              <a:t> (pour </a:t>
            </a:r>
            <a:r>
              <a:rPr lang="en-US" sz="1100" b="1" spc="300" dirty="0" err="1">
                <a:solidFill>
                  <a:sysClr val="windowText" lastClr="000000"/>
                </a:solidFill>
              </a:rPr>
              <a:t>une</a:t>
            </a:r>
            <a:r>
              <a:rPr lang="en-US" sz="1100" b="1" spc="300" dirty="0">
                <a:solidFill>
                  <a:sysClr val="windowText" lastClr="000000"/>
                </a:solidFill>
              </a:rPr>
              <a:t> alimentation 5V)}</a:t>
            </a:r>
            <a:endParaRPr lang="en-LT" sz="1100" b="1" spc="300" dirty="0">
              <a:solidFill>
                <a:sysClr val="windowText" lastClr="000000"/>
              </a:solidFill>
            </a:endParaRPr>
          </a:p>
        </p:txBody>
      </p:sp>
      <mc:AlternateContent xmlns:mc="http://schemas.openxmlformats.org/markup-compatibility/2006">
        <mc:Choice xmlns:am3d="http://schemas.microsoft.com/office/drawing/2017/model3d" Requires="am3d">
          <p:graphicFrame>
            <p:nvGraphicFramePr>
              <p:cNvPr id="15" name="3D Model 14">
                <a:extLst>
                  <a:ext uri="{FF2B5EF4-FFF2-40B4-BE49-F238E27FC236}">
                    <a16:creationId xmlns:a16="http://schemas.microsoft.com/office/drawing/2014/main" id="{7028E739-2045-4243-B5EE-D1F0C150FFD7}"/>
                  </a:ext>
                </a:extLst>
              </p:cNvPr>
              <p:cNvGraphicFramePr>
                <a:graphicFrameLocks noChangeAspect="1"/>
              </p:cNvGraphicFramePr>
              <p:nvPr>
                <p:extLst>
                  <p:ext uri="{D42A27DB-BD31-4B8C-83A1-F6EECF244321}">
                    <p14:modId xmlns:p14="http://schemas.microsoft.com/office/powerpoint/2010/main" val="460858626"/>
                  </p:ext>
                </p:extLst>
              </p:nvPr>
            </p:nvGraphicFramePr>
            <p:xfrm>
              <a:off x="-1168436" y="1853724"/>
              <a:ext cx="5826736" cy="4284367"/>
            </p:xfrm>
            <a:graphic>
              <a:graphicData uri="http://schemas.microsoft.com/office/drawing/2017/model3d">
                <am3d:model3d r:embed="rId3">
                  <am3d:spPr>
                    <a:xfrm>
                      <a:off x="0" y="0"/>
                      <a:ext cx="5826736" cy="4284367"/>
                    </a:xfrm>
                    <a:prstGeom prst="rect">
                      <a:avLst/>
                    </a:prstGeom>
                  </am3d:spPr>
                  <am3d:camera>
                    <am3d:pos x="0" y="0" z="67339964"/>
                    <am3d:up dx="0" dy="36000000" dz="0"/>
                    <am3d:lookAt x="0" y="0" z="0"/>
                    <am3d:perspective fov="2700000"/>
                  </am3d:camera>
                  <am3d:trans>
                    <am3d:meterPerModelUnit n="40639" d="1000000"/>
                    <am3d:preTrans dx="-5003" dy="2272508" dz="668535"/>
                    <am3d:scale>
                      <am3d:sx n="1000000" d="1000000"/>
                      <am3d:sy n="1000000" d="1000000"/>
                      <am3d:sz n="1000000" d="1000000"/>
                    </am3d:scale>
                    <am3d:rot ax="1689335" ay="2502728" az="1176079"/>
                    <am3d:postTrans dx="0" dy="0" dz="0"/>
                  </am3d:trans>
                  <am3d:raster rName="Office3DRenderer" rVer="16.0.8326">
                    <am3d:blip r:embed="rId4"/>
                  </am3d:raster>
                  <am3d:objViewport viewportSz="141479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a:extLst>
                  <a:ext uri="{FF2B5EF4-FFF2-40B4-BE49-F238E27FC236}">
                    <a16:creationId xmlns:a16="http://schemas.microsoft.com/office/drawing/2014/main" id="{7028E739-2045-4243-B5EE-D1F0C150FFD7}"/>
                  </a:ext>
                </a:extLst>
              </p:cNvPr>
              <p:cNvPicPr>
                <a:picLocks noGrp="1" noRot="1" noChangeAspect="1" noMove="1" noResize="1" noEditPoints="1" noAdjustHandles="1" noChangeArrowheads="1" noChangeShapeType="1" noCrop="1"/>
              </p:cNvPicPr>
              <p:nvPr/>
            </p:nvPicPr>
            <p:blipFill>
              <a:blip r:embed="rId4"/>
              <a:stretch>
                <a:fillRect/>
              </a:stretch>
            </p:blipFill>
            <p:spPr>
              <a:xfrm>
                <a:off x="-1168436" y="1853724"/>
                <a:ext cx="5826736" cy="4284367"/>
              </a:xfrm>
              <a:prstGeom prst="rect">
                <a:avLst/>
              </a:prstGeom>
            </p:spPr>
          </p:pic>
        </mc:Fallback>
      </mc:AlternateContent>
      <p:sp>
        <p:nvSpPr>
          <p:cNvPr id="4" name="Slide Number Placeholder 3">
            <a:extLst>
              <a:ext uri="{FF2B5EF4-FFF2-40B4-BE49-F238E27FC236}">
                <a16:creationId xmlns:a16="http://schemas.microsoft.com/office/drawing/2014/main" id="{6D4F1F4C-34E7-49DA-AF8C-6CE29636EE38}"/>
              </a:ext>
            </a:extLst>
          </p:cNvPr>
          <p:cNvSpPr>
            <a:spLocks noGrp="1"/>
          </p:cNvSpPr>
          <p:nvPr>
            <p:ph type="sldNum" sz="quarter" idx="12"/>
          </p:nvPr>
        </p:nvSpPr>
        <p:spPr>
          <a:xfrm>
            <a:off x="8610600" y="6556805"/>
            <a:ext cx="2743200" cy="365125"/>
          </a:xfrm>
        </p:spPr>
        <p:txBody>
          <a:bodyPr/>
          <a:lstStyle/>
          <a:p>
            <a:r>
              <a:rPr lang="fr-FR" sz="1600" b="1" dirty="0">
                <a:solidFill>
                  <a:schemeClr val="tx1"/>
                </a:solidFill>
              </a:rPr>
              <a:t>13</a:t>
            </a:r>
          </a:p>
        </p:txBody>
      </p:sp>
      <p:sp>
        <p:nvSpPr>
          <p:cNvPr id="14" name="Arrow: Pentagon 13">
            <a:extLst>
              <a:ext uri="{FF2B5EF4-FFF2-40B4-BE49-F238E27FC236}">
                <a16:creationId xmlns:a16="http://schemas.microsoft.com/office/drawing/2014/main" id="{0EB554BE-4022-4773-AD81-AD05CDBDBB5E}"/>
              </a:ext>
            </a:extLst>
          </p:cNvPr>
          <p:cNvSpPr/>
          <p:nvPr/>
        </p:nvSpPr>
        <p:spPr>
          <a:xfrm>
            <a:off x="0" y="791478"/>
            <a:ext cx="3556577" cy="125988"/>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Rounded Corners 15">
            <a:extLst>
              <a:ext uri="{FF2B5EF4-FFF2-40B4-BE49-F238E27FC236}">
                <a16:creationId xmlns:a16="http://schemas.microsoft.com/office/drawing/2014/main" id="{51740313-407A-4EE5-9FE6-226A3BB269ED}"/>
              </a:ext>
            </a:extLst>
          </p:cNvPr>
          <p:cNvSpPr/>
          <p:nvPr/>
        </p:nvSpPr>
        <p:spPr>
          <a:xfrm>
            <a:off x="1" y="6457071"/>
            <a:ext cx="12192000" cy="99734"/>
          </a:xfrm>
          <a:prstGeom prst="roundRect">
            <a:avLst/>
          </a:prstGeom>
          <a:gradFill flip="none" rotWithShape="1">
            <a:gsLst>
              <a:gs pos="28000">
                <a:schemeClr val="tx2">
                  <a:lumMod val="7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584753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7BFA766-07CA-4E77-A251-5C94AEE12855}"/>
              </a:ext>
            </a:extLst>
          </p:cNvPr>
          <p:cNvSpPr/>
          <p:nvPr/>
        </p:nvSpPr>
        <p:spPr>
          <a:xfrm>
            <a:off x="3136866" y="202581"/>
            <a:ext cx="6452840" cy="6452838"/>
          </a:xfrm>
          <a:prstGeom prst="ellipse">
            <a:avLst/>
          </a:prstGeom>
          <a:gradFill flip="none" rotWithShape="1">
            <a:gsLst>
              <a:gs pos="23000">
                <a:schemeClr val="tx2">
                  <a:lumMod val="50000"/>
                </a:schemeClr>
              </a:gs>
              <a:gs pos="43000">
                <a:schemeClr val="tx2">
                  <a:lumMod val="75000"/>
                </a:schemeClr>
              </a:gs>
              <a:gs pos="100000">
                <a:schemeClr val="accent1">
                  <a:lumMod val="60000"/>
                  <a:lumOff val="40000"/>
                </a:schemeClr>
              </a:gs>
            </a:gsLst>
            <a:lin ang="16200000" scaled="1"/>
            <a:tileRect/>
          </a:gra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fr-FR" sz="60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Times New Roman" panose="02020603050405020304" pitchFamily="18" charset="0"/>
              <a:cs typeface="Times New Roman" panose="02020603050405020304" pitchFamily="18" charset="0"/>
            </a:endParaRPr>
          </a:p>
        </p:txBody>
      </p:sp>
      <p:pic>
        <p:nvPicPr>
          <p:cNvPr id="9" name="Graphic 8" descr="Questions with solid fill">
            <a:extLst>
              <a:ext uri="{FF2B5EF4-FFF2-40B4-BE49-F238E27FC236}">
                <a16:creationId xmlns:a16="http://schemas.microsoft.com/office/drawing/2014/main" id="{38566BF4-BBB4-409A-AA35-D370EA81D6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03398" y="1487988"/>
            <a:ext cx="1719776" cy="1719776"/>
          </a:xfrm>
          <a:prstGeom prst="rect">
            <a:avLst/>
          </a:prstGeom>
        </p:spPr>
      </p:pic>
      <p:sp>
        <p:nvSpPr>
          <p:cNvPr id="10" name="TextBox 9">
            <a:extLst>
              <a:ext uri="{FF2B5EF4-FFF2-40B4-BE49-F238E27FC236}">
                <a16:creationId xmlns:a16="http://schemas.microsoft.com/office/drawing/2014/main" id="{A4AC668C-8618-48B8-BCBE-BB160297485F}"/>
              </a:ext>
            </a:extLst>
          </p:cNvPr>
          <p:cNvSpPr txBox="1"/>
          <p:nvPr/>
        </p:nvSpPr>
        <p:spPr>
          <a:xfrm>
            <a:off x="4139418" y="3650237"/>
            <a:ext cx="4447736" cy="1015663"/>
          </a:xfrm>
          <a:prstGeom prst="rect">
            <a:avLst/>
          </a:prstGeom>
          <a:noFill/>
        </p:spPr>
        <p:txBody>
          <a:bodyPr wrap="square" rtlCol="0">
            <a:spAutoFit/>
          </a:bodyPr>
          <a:lstStyle/>
          <a:p>
            <a:pPr algn="ctr"/>
            <a:r>
              <a:rPr lang="fr-FR" sz="6000" dirty="0">
                <a:solidFill>
                  <a:schemeClr val="bg1"/>
                </a:solidFill>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1167597831"/>
      </p:ext>
    </p:extLst>
  </p:cSld>
  <p:clrMapOvr>
    <a:masterClrMapping/>
  </p:clrMapOvr>
  <p:transition spd="slow" advTm="0"/>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1368219" y="-4031971"/>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492369" y="4648802"/>
            <a:ext cx="11246619" cy="646331"/>
          </a:xfrm>
          <a:prstGeom prst="rect">
            <a:avLst/>
          </a:prstGeom>
        </p:spPr>
        <p:txBody>
          <a:bodyPr wrap="square">
            <a:spAutoFit/>
          </a:bodyPr>
          <a:lstStyle/>
          <a:p>
            <a:r>
              <a:rPr lang="fr-FR" dirty="0">
                <a:latin typeface="Times New Roman" panose="02020603050405020304" pitchFamily="18" charset="0"/>
                <a:cs typeface="Times New Roman" panose="02020603050405020304" pitchFamily="18" charset="0"/>
              </a:rPr>
              <a:t>Un drone quadrirotor est un type de drone équipé de quatre hélices qui assurent sa stabilité en vol. Grâce à des variations de vitesse des hélices, il peut réaliser des mouvements précis et complexes. </a:t>
            </a:r>
            <a:endParaRPr lang="en-LT"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19FEF6F-741A-4D30-8DE6-084EFE747C35}"/>
              </a:ext>
            </a:extLst>
          </p:cNvPr>
          <p:cNvSpPr txBox="1"/>
          <p:nvPr/>
        </p:nvSpPr>
        <p:spPr>
          <a:xfrm>
            <a:off x="2478157" y="8878"/>
            <a:ext cx="7526214" cy="1107996"/>
          </a:xfrm>
          <a:prstGeom prst="rect">
            <a:avLst/>
          </a:prstGeom>
          <a:noFill/>
        </p:spPr>
        <p:txBody>
          <a:bodyPr wrap="square">
            <a:spAutoFit/>
          </a:bodyPr>
          <a:lstStyle/>
          <a:p>
            <a:pPr algn="ctr"/>
            <a:r>
              <a:rPr lang="fr-FR" sz="60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Introduction</a:t>
            </a:r>
            <a:r>
              <a:rPr lang="fr-FR" sz="66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Montserrat" panose="00000500000000000000" pitchFamily="2" charset="0"/>
              </a:rPr>
              <a:t> </a:t>
            </a:r>
            <a:endParaRPr lang="fr-FR" sz="6600" b="0" cap="none" spc="0" dirty="0">
              <a:ln w="0"/>
              <a:effectLst>
                <a:glow rad="139700">
                  <a:schemeClr val="accent1">
                    <a:satMod val="175000"/>
                    <a:alpha val="40000"/>
                  </a:schemeClr>
                </a:glow>
                <a:outerShdw blurRad="38100" dist="25400" dir="5400000" algn="ctr" rotWithShape="0">
                  <a:srgbClr val="6E747A">
                    <a:alpha val="43000"/>
                  </a:srgbClr>
                </a:outerShdw>
              </a:effectLst>
            </a:endParaRPr>
          </a:p>
        </p:txBody>
      </p:sp>
      <mc:AlternateContent xmlns:mc="http://schemas.openxmlformats.org/markup-compatibility/2006">
        <mc:Choice xmlns:am3d="http://schemas.microsoft.com/office/drawing/2017/model3d" Requires="am3d">
          <p:graphicFrame>
            <p:nvGraphicFramePr>
              <p:cNvPr id="24" name="3D Model 23">
                <a:extLst>
                  <a:ext uri="{FF2B5EF4-FFF2-40B4-BE49-F238E27FC236}">
                    <a16:creationId xmlns:a16="http://schemas.microsoft.com/office/drawing/2014/main" id="{7EA8E821-0213-499B-ACEC-78A1E4839D5F}"/>
                  </a:ext>
                </a:extLst>
              </p:cNvPr>
              <p:cNvGraphicFramePr>
                <a:graphicFrameLocks noChangeAspect="1"/>
              </p:cNvGraphicFramePr>
              <p:nvPr>
                <p:extLst>
                  <p:ext uri="{D42A27DB-BD31-4B8C-83A1-F6EECF244321}">
                    <p14:modId xmlns:p14="http://schemas.microsoft.com/office/powerpoint/2010/main" val="1068698473"/>
                  </p:ext>
                </p:extLst>
              </p:nvPr>
            </p:nvGraphicFramePr>
            <p:xfrm>
              <a:off x="3234859" y="1193535"/>
              <a:ext cx="5761637" cy="4999769"/>
            </p:xfrm>
            <a:graphic>
              <a:graphicData uri="http://schemas.microsoft.com/office/drawing/2017/model3d">
                <am3d:model3d r:embed="rId3">
                  <am3d:spPr>
                    <a:xfrm>
                      <a:off x="0" y="0"/>
                      <a:ext cx="5761637" cy="4999769"/>
                    </a:xfrm>
                    <a:prstGeom prst="rect">
                      <a:avLst/>
                    </a:prstGeom>
                  </am3d:spPr>
                  <am3d:camera>
                    <am3d:pos x="0" y="0" z="67339964"/>
                    <am3d:up dx="0" dy="36000000" dz="0"/>
                    <am3d:lookAt x="0" y="0" z="0"/>
                    <am3d:perspective fov="2700000"/>
                  </am3d:camera>
                  <am3d:trans>
                    <am3d:meterPerModelUnit n="40639" d="1000000"/>
                    <am3d:preTrans dx="-5003" dy="2272508" dz="668535"/>
                    <am3d:scale>
                      <am3d:sx n="1000000" d="1000000"/>
                      <am3d:sy n="1000000" d="1000000"/>
                      <am3d:sz n="1000000" d="1000000"/>
                    </am3d:scale>
                    <am3d:rot ax="1672399" ay="-1240939" az="-634823"/>
                    <am3d:postTrans dx="0" dy="0" dz="0"/>
                  </am3d:trans>
                  <am3d:raster rName="Office3DRenderer" rVer="16.0.8326">
                    <am3d:blip r:embed="rId4"/>
                  </am3d:raster>
                  <am3d:objViewport viewportSz="168087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a:extLst>
                  <a:ext uri="{FF2B5EF4-FFF2-40B4-BE49-F238E27FC236}">
                    <a16:creationId xmlns:a16="http://schemas.microsoft.com/office/drawing/2014/main" id="{7EA8E821-0213-499B-ACEC-78A1E4839D5F}"/>
                  </a:ext>
                </a:extLst>
              </p:cNvPr>
              <p:cNvPicPr>
                <a:picLocks noGrp="1" noRot="1" noChangeAspect="1" noMove="1" noResize="1" noEditPoints="1" noAdjustHandles="1" noChangeArrowheads="1" noChangeShapeType="1" noCrop="1"/>
              </p:cNvPicPr>
              <p:nvPr/>
            </p:nvPicPr>
            <p:blipFill>
              <a:blip r:embed="rId4"/>
              <a:stretch>
                <a:fillRect/>
              </a:stretch>
            </p:blipFill>
            <p:spPr>
              <a:xfrm>
                <a:off x="3234859" y="1193535"/>
                <a:ext cx="5761637" cy="4999769"/>
              </a:xfrm>
              <a:prstGeom prst="rect">
                <a:avLst/>
              </a:prstGeom>
            </p:spPr>
          </p:pic>
        </mc:Fallback>
      </mc:AlternateContent>
      <p:sp>
        <p:nvSpPr>
          <p:cNvPr id="27" name="Arrow: Pentagon 26">
            <a:extLst>
              <a:ext uri="{FF2B5EF4-FFF2-40B4-BE49-F238E27FC236}">
                <a16:creationId xmlns:a16="http://schemas.microsoft.com/office/drawing/2014/main" id="{BDF15CEE-7BBA-4993-9C1C-27BE61F52ACB}"/>
              </a:ext>
            </a:extLst>
          </p:cNvPr>
          <p:cNvSpPr/>
          <p:nvPr/>
        </p:nvSpPr>
        <p:spPr>
          <a:xfrm rot="10800000">
            <a:off x="8635424" y="632706"/>
            <a:ext cx="3556575" cy="99949"/>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TextBox 12">
            <a:extLst>
              <a:ext uri="{FF2B5EF4-FFF2-40B4-BE49-F238E27FC236}">
                <a16:creationId xmlns:a16="http://schemas.microsoft.com/office/drawing/2014/main" id="{D3B74637-3529-41C3-B9A3-6A2B2E790BC6}"/>
              </a:ext>
            </a:extLst>
          </p:cNvPr>
          <p:cNvSpPr txBox="1"/>
          <p:nvPr/>
        </p:nvSpPr>
        <p:spPr>
          <a:xfrm>
            <a:off x="4317271" y="1092686"/>
            <a:ext cx="5435714" cy="400110"/>
          </a:xfrm>
          <a:prstGeom prst="rect">
            <a:avLst/>
          </a:prstGeom>
          <a:noFill/>
        </p:spPr>
        <p:txBody>
          <a:bodyPr wrap="square" rtlCol="0">
            <a:spAutoFit/>
          </a:bodyPr>
          <a:lstStyle/>
          <a:p>
            <a:r>
              <a:rPr lang="fr-FR" sz="2000" b="1" u="sng" dirty="0">
                <a:latin typeface="Times New Roman" panose="02020603050405020304" pitchFamily="18" charset="0"/>
                <a:cs typeface="Times New Roman" panose="02020603050405020304" pitchFamily="18" charset="0"/>
              </a:rPr>
              <a:t>Définition du drone quadrirotor :</a:t>
            </a:r>
          </a:p>
        </p:txBody>
      </p:sp>
      <p:sp>
        <p:nvSpPr>
          <p:cNvPr id="5" name="Slide Number Placeholder 4">
            <a:extLst>
              <a:ext uri="{FF2B5EF4-FFF2-40B4-BE49-F238E27FC236}">
                <a16:creationId xmlns:a16="http://schemas.microsoft.com/office/drawing/2014/main" id="{8B359769-2B60-4374-A4DC-B484D60FBA07}"/>
              </a:ext>
            </a:extLst>
          </p:cNvPr>
          <p:cNvSpPr>
            <a:spLocks noGrp="1"/>
          </p:cNvSpPr>
          <p:nvPr>
            <p:ph type="sldNum" sz="quarter" idx="12"/>
          </p:nvPr>
        </p:nvSpPr>
        <p:spPr>
          <a:xfrm>
            <a:off x="8610600" y="6508750"/>
            <a:ext cx="2743200" cy="365125"/>
          </a:xfrm>
        </p:spPr>
        <p:txBody>
          <a:bodyPr/>
          <a:lstStyle/>
          <a:p>
            <a:r>
              <a:rPr lang="fr-FR" sz="1600" b="1" dirty="0">
                <a:solidFill>
                  <a:schemeClr val="tx1"/>
                </a:solidFill>
              </a:rPr>
              <a:t>3</a:t>
            </a:r>
            <a:endParaRPr lang="fr-FR" b="1" dirty="0">
              <a:solidFill>
                <a:schemeClr val="tx1"/>
              </a:solidFill>
            </a:endParaRPr>
          </a:p>
        </p:txBody>
      </p:sp>
      <p:sp>
        <p:nvSpPr>
          <p:cNvPr id="14" name="Arrow: Pentagon 13">
            <a:extLst>
              <a:ext uri="{FF2B5EF4-FFF2-40B4-BE49-F238E27FC236}">
                <a16:creationId xmlns:a16="http://schemas.microsoft.com/office/drawing/2014/main" id="{7A5972F4-4D63-468A-98EF-88FC4327FA05}"/>
              </a:ext>
            </a:extLst>
          </p:cNvPr>
          <p:cNvSpPr/>
          <p:nvPr/>
        </p:nvSpPr>
        <p:spPr>
          <a:xfrm>
            <a:off x="0" y="606667"/>
            <a:ext cx="3556577" cy="125988"/>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Rounded Corners 14">
            <a:extLst>
              <a:ext uri="{FF2B5EF4-FFF2-40B4-BE49-F238E27FC236}">
                <a16:creationId xmlns:a16="http://schemas.microsoft.com/office/drawing/2014/main" id="{5780166C-D9C9-472E-B7C5-7586354CB678}"/>
              </a:ext>
            </a:extLst>
          </p:cNvPr>
          <p:cNvSpPr/>
          <p:nvPr/>
        </p:nvSpPr>
        <p:spPr>
          <a:xfrm>
            <a:off x="1" y="6457071"/>
            <a:ext cx="12192000" cy="99734"/>
          </a:xfrm>
          <a:prstGeom prst="roundRect">
            <a:avLst/>
          </a:prstGeom>
          <a:gradFill flip="none" rotWithShape="1">
            <a:gsLst>
              <a:gs pos="28000">
                <a:schemeClr val="tx2">
                  <a:lumMod val="7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01872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06CDFEA1-F1DA-4A84-B261-25215A329E38}"/>
                  </a:ext>
                </a:extLst>
              </p:cNvPr>
              <p:cNvGraphicFramePr>
                <a:graphicFrameLocks noChangeAspect="1"/>
              </p:cNvGraphicFramePr>
              <p:nvPr>
                <p:extLst>
                  <p:ext uri="{D42A27DB-BD31-4B8C-83A1-F6EECF244321}">
                    <p14:modId xmlns:p14="http://schemas.microsoft.com/office/powerpoint/2010/main" val="2487330855"/>
                  </p:ext>
                </p:extLst>
              </p:nvPr>
            </p:nvGraphicFramePr>
            <p:xfrm>
              <a:off x="4167595" y="982213"/>
              <a:ext cx="10077076" cy="6289016"/>
            </p:xfrm>
            <a:graphic>
              <a:graphicData uri="http://schemas.microsoft.com/office/drawing/2017/model3d">
                <am3d:model3d r:embed="rId2">
                  <am3d:spPr>
                    <a:xfrm>
                      <a:off x="0" y="0"/>
                      <a:ext cx="10077076" cy="6289016"/>
                    </a:xfrm>
                    <a:prstGeom prst="rect">
                      <a:avLst/>
                    </a:prstGeom>
                  </am3d:spPr>
                  <am3d:camera>
                    <am3d:pos x="0" y="0" z="67339964"/>
                    <am3d:up dx="0" dy="36000000" dz="0"/>
                    <am3d:lookAt x="0" y="0" z="0"/>
                    <am3d:perspective fov="2700000"/>
                  </am3d:camera>
                  <am3d:trans>
                    <am3d:meterPerModelUnit n="40639" d="1000000"/>
                    <am3d:preTrans dx="-5003" dy="2272508" dz="668535"/>
                    <am3d:scale>
                      <am3d:sx n="1000000" d="1000000"/>
                      <am3d:sy n="1000000" d="1000000"/>
                      <am3d:sz n="1000000" d="1000000"/>
                    </am3d:scale>
                    <am3d:rot ax="1255279" ay="-2827312" az="-938950"/>
                    <am3d:postTrans dx="0" dy="0" dz="0"/>
                  </am3d:trans>
                  <am3d:raster rName="Office3DRenderer" rVer="16.0.8326">
                    <am3d:blip r:embed="rId3"/>
                  </am3d:raster>
                  <am3d:objViewport viewportSz="209377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06CDFEA1-F1DA-4A84-B261-25215A329E38}"/>
                  </a:ext>
                </a:extLst>
              </p:cNvPr>
              <p:cNvPicPr>
                <a:picLocks noGrp="1" noRot="1" noChangeAspect="1" noMove="1" noResize="1" noEditPoints="1" noAdjustHandles="1" noChangeArrowheads="1" noChangeShapeType="1" noCrop="1"/>
              </p:cNvPicPr>
              <p:nvPr/>
            </p:nvPicPr>
            <p:blipFill>
              <a:blip r:embed="rId3"/>
              <a:stretch>
                <a:fillRect/>
              </a:stretch>
            </p:blipFill>
            <p:spPr>
              <a:xfrm>
                <a:off x="4167595" y="982213"/>
                <a:ext cx="10077076" cy="6289016"/>
              </a:xfrm>
              <a:prstGeom prst="rect">
                <a:avLst/>
              </a:prstGeom>
            </p:spPr>
          </p:pic>
        </mc:Fallback>
      </mc:AlternateContent>
      <p:sp>
        <p:nvSpPr>
          <p:cNvPr id="7" name="Arrow: Pentagon 6">
            <a:extLst>
              <a:ext uri="{FF2B5EF4-FFF2-40B4-BE49-F238E27FC236}">
                <a16:creationId xmlns:a16="http://schemas.microsoft.com/office/drawing/2014/main" id="{89CE10D1-9D84-441B-BBB5-3A1D9A6FFF54}"/>
              </a:ext>
            </a:extLst>
          </p:cNvPr>
          <p:cNvSpPr/>
          <p:nvPr/>
        </p:nvSpPr>
        <p:spPr>
          <a:xfrm rot="10800000">
            <a:off x="8620539" y="662953"/>
            <a:ext cx="3571462" cy="116385"/>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TextBox 9">
            <a:extLst>
              <a:ext uri="{FF2B5EF4-FFF2-40B4-BE49-F238E27FC236}">
                <a16:creationId xmlns:a16="http://schemas.microsoft.com/office/drawing/2014/main" id="{06A67773-166A-4312-88B4-1237F697301C}"/>
              </a:ext>
            </a:extLst>
          </p:cNvPr>
          <p:cNvSpPr txBox="1"/>
          <p:nvPr/>
        </p:nvSpPr>
        <p:spPr>
          <a:xfrm>
            <a:off x="2985867" y="133008"/>
            <a:ext cx="6562578" cy="1015663"/>
          </a:xfrm>
          <a:prstGeom prst="rect">
            <a:avLst/>
          </a:prstGeom>
          <a:noFill/>
        </p:spPr>
        <p:txBody>
          <a:bodyPr wrap="square">
            <a:spAutoFit/>
          </a:bodyPr>
          <a:lstStyle/>
          <a:p>
            <a:pPr algn="ctr"/>
            <a:r>
              <a:rPr lang="fr-FR" sz="54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Montserrat" panose="00000500000000000000" pitchFamily="2" charset="0"/>
              </a:rPr>
              <a:t>Introduction</a:t>
            </a:r>
            <a:r>
              <a:rPr lang="fr-FR" sz="60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Montserrat" panose="00000500000000000000" pitchFamily="2" charset="0"/>
              </a:rPr>
              <a:t> </a:t>
            </a:r>
            <a:endParaRPr lang="fr-FR" sz="6000" b="0" cap="none" spc="0" dirty="0">
              <a:ln w="0"/>
              <a:effectLst>
                <a:glow rad="139700">
                  <a:schemeClr val="accent1">
                    <a:satMod val="175000"/>
                    <a:alpha val="40000"/>
                  </a:schemeClr>
                </a:glow>
                <a:outerShdw blurRad="38100" dist="25400" dir="5400000" algn="ctr" rotWithShape="0">
                  <a:srgbClr val="6E747A">
                    <a:alpha val="43000"/>
                  </a:srgbClr>
                </a:outerShdw>
              </a:effectLst>
            </a:endParaRPr>
          </a:p>
        </p:txBody>
      </p:sp>
      <p:sp>
        <p:nvSpPr>
          <p:cNvPr id="12" name="TextBox 11">
            <a:extLst>
              <a:ext uri="{FF2B5EF4-FFF2-40B4-BE49-F238E27FC236}">
                <a16:creationId xmlns:a16="http://schemas.microsoft.com/office/drawing/2014/main" id="{2F85F726-7AF2-4DAC-8A86-6344850F527A}"/>
              </a:ext>
            </a:extLst>
          </p:cNvPr>
          <p:cNvSpPr txBox="1"/>
          <p:nvPr/>
        </p:nvSpPr>
        <p:spPr>
          <a:xfrm>
            <a:off x="4539487" y="1109519"/>
            <a:ext cx="6562578" cy="369332"/>
          </a:xfrm>
          <a:prstGeom prst="rect">
            <a:avLst/>
          </a:prstGeom>
          <a:noFill/>
        </p:spPr>
        <p:txBody>
          <a:bodyPr wrap="square">
            <a:spAutoFit/>
          </a:bodyPr>
          <a:lstStyle/>
          <a:p>
            <a:r>
              <a:rPr lang="fr-FR" b="1" u="sng" dirty="0">
                <a:latin typeface="Times New Roman" panose="02020603050405020304" pitchFamily="18" charset="0"/>
                <a:cs typeface="Times New Roman" panose="02020603050405020304" pitchFamily="18" charset="0"/>
              </a:rPr>
              <a:t>Structure</a:t>
            </a:r>
            <a:r>
              <a:rPr lang="fr-FR" sz="1800" b="1" u="sng" dirty="0">
                <a:latin typeface="Times New Roman" panose="02020603050405020304" pitchFamily="18" charset="0"/>
                <a:cs typeface="Times New Roman" panose="02020603050405020304" pitchFamily="18" charset="0"/>
              </a:rPr>
              <a:t> du drone quadrirotor :</a:t>
            </a:r>
          </a:p>
        </p:txBody>
      </p:sp>
      <p:sp>
        <p:nvSpPr>
          <p:cNvPr id="5" name="Slide Number Placeholder 4">
            <a:extLst>
              <a:ext uri="{FF2B5EF4-FFF2-40B4-BE49-F238E27FC236}">
                <a16:creationId xmlns:a16="http://schemas.microsoft.com/office/drawing/2014/main" id="{2E2DFC92-1602-4BA0-A5CC-2E361719A93F}"/>
              </a:ext>
            </a:extLst>
          </p:cNvPr>
          <p:cNvSpPr>
            <a:spLocks noGrp="1"/>
          </p:cNvSpPr>
          <p:nvPr>
            <p:ph type="sldNum" sz="quarter" idx="12"/>
          </p:nvPr>
        </p:nvSpPr>
        <p:spPr>
          <a:xfrm>
            <a:off x="8610600" y="6531962"/>
            <a:ext cx="2743200" cy="365125"/>
          </a:xfrm>
        </p:spPr>
        <p:txBody>
          <a:bodyPr/>
          <a:lstStyle/>
          <a:p>
            <a:r>
              <a:rPr lang="fr-FR" sz="1600" b="1" dirty="0">
                <a:solidFill>
                  <a:schemeClr val="tx1"/>
                </a:solidFill>
              </a:rPr>
              <a:t>4</a:t>
            </a:r>
            <a:endParaRPr lang="fr-FR" b="1" dirty="0">
              <a:solidFill>
                <a:schemeClr val="tx1"/>
              </a:solidFill>
            </a:endParaRPr>
          </a:p>
        </p:txBody>
      </p:sp>
      <p:sp>
        <p:nvSpPr>
          <p:cNvPr id="13" name="Arrow: Pentagon 12">
            <a:extLst>
              <a:ext uri="{FF2B5EF4-FFF2-40B4-BE49-F238E27FC236}">
                <a16:creationId xmlns:a16="http://schemas.microsoft.com/office/drawing/2014/main" id="{4A9B3AA3-19E4-470D-BC5C-FCB8E672A227}"/>
              </a:ext>
            </a:extLst>
          </p:cNvPr>
          <p:cNvSpPr/>
          <p:nvPr/>
        </p:nvSpPr>
        <p:spPr>
          <a:xfrm>
            <a:off x="14885" y="658151"/>
            <a:ext cx="3556577" cy="125988"/>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Rounded Corners 14">
            <a:extLst>
              <a:ext uri="{FF2B5EF4-FFF2-40B4-BE49-F238E27FC236}">
                <a16:creationId xmlns:a16="http://schemas.microsoft.com/office/drawing/2014/main" id="{05E96760-93EF-4B78-864E-E30CCD18AA1C}"/>
              </a:ext>
            </a:extLst>
          </p:cNvPr>
          <p:cNvSpPr/>
          <p:nvPr/>
        </p:nvSpPr>
        <p:spPr>
          <a:xfrm>
            <a:off x="1" y="6457071"/>
            <a:ext cx="12192000" cy="99734"/>
          </a:xfrm>
          <a:prstGeom prst="roundRect">
            <a:avLst/>
          </a:prstGeom>
          <a:gradFill flip="none" rotWithShape="1">
            <a:gsLst>
              <a:gs pos="28000">
                <a:schemeClr val="tx2">
                  <a:lumMod val="7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Straight Arrow Connector 10">
            <a:extLst>
              <a:ext uri="{FF2B5EF4-FFF2-40B4-BE49-F238E27FC236}">
                <a16:creationId xmlns:a16="http://schemas.microsoft.com/office/drawing/2014/main" id="{A4943D3C-305E-49A3-BAFD-24A16C63BBA4}"/>
              </a:ext>
            </a:extLst>
          </p:cNvPr>
          <p:cNvCxnSpPr>
            <a:cxnSpLocks/>
          </p:cNvCxnSpPr>
          <p:nvPr/>
        </p:nvCxnSpPr>
        <p:spPr>
          <a:xfrm>
            <a:off x="3392343" y="2729942"/>
            <a:ext cx="301486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947FA482-A633-4A64-B303-4B7C8CCC8133}"/>
              </a:ext>
            </a:extLst>
          </p:cNvPr>
          <p:cNvCxnSpPr>
            <a:cxnSpLocks/>
          </p:cNvCxnSpPr>
          <p:nvPr/>
        </p:nvCxnSpPr>
        <p:spPr>
          <a:xfrm>
            <a:off x="3392343" y="2729942"/>
            <a:ext cx="3300005" cy="2028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B2C9823E-B6A4-4562-8C6A-757B95F82C56}"/>
              </a:ext>
            </a:extLst>
          </p:cNvPr>
          <p:cNvSpPr txBox="1"/>
          <p:nvPr/>
        </p:nvSpPr>
        <p:spPr>
          <a:xfrm>
            <a:off x="1424824" y="2532197"/>
            <a:ext cx="1967519" cy="369332"/>
          </a:xfrm>
          <a:prstGeom prst="rect">
            <a:avLst/>
          </a:prstGeom>
          <a:noFill/>
        </p:spPr>
        <p:txBody>
          <a:bodyPr wrap="square" rtlCol="0">
            <a:spAutoFit/>
          </a:bodyPr>
          <a:lstStyle/>
          <a:p>
            <a:r>
              <a:rPr lang="fr-FR" b="1" dirty="0"/>
              <a:t>Moteurs et Hélices</a:t>
            </a:r>
          </a:p>
        </p:txBody>
      </p:sp>
      <p:cxnSp>
        <p:nvCxnSpPr>
          <p:cNvPr id="23" name="Straight Arrow Connector 22">
            <a:extLst>
              <a:ext uri="{FF2B5EF4-FFF2-40B4-BE49-F238E27FC236}">
                <a16:creationId xmlns:a16="http://schemas.microsoft.com/office/drawing/2014/main" id="{6147D585-B9FE-4D8D-8FAD-109CE87A62DD}"/>
              </a:ext>
            </a:extLst>
          </p:cNvPr>
          <p:cNvCxnSpPr>
            <a:cxnSpLocks/>
          </p:cNvCxnSpPr>
          <p:nvPr/>
        </p:nvCxnSpPr>
        <p:spPr>
          <a:xfrm>
            <a:off x="3392343" y="3429000"/>
            <a:ext cx="330000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B32523CD-E61B-4CFC-8D42-F3E3BE6C7B2A}"/>
              </a:ext>
            </a:extLst>
          </p:cNvPr>
          <p:cNvCxnSpPr>
            <a:cxnSpLocks/>
          </p:cNvCxnSpPr>
          <p:nvPr/>
        </p:nvCxnSpPr>
        <p:spPr>
          <a:xfrm>
            <a:off x="3677480" y="4618377"/>
            <a:ext cx="52675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D1E21C00-E7CE-4CBF-A688-D3CB42933722}"/>
              </a:ext>
            </a:extLst>
          </p:cNvPr>
          <p:cNvSpPr txBox="1"/>
          <p:nvPr/>
        </p:nvSpPr>
        <p:spPr>
          <a:xfrm>
            <a:off x="2673520" y="3244334"/>
            <a:ext cx="1437646" cy="369331"/>
          </a:xfrm>
          <a:prstGeom prst="rect">
            <a:avLst/>
          </a:prstGeom>
          <a:noFill/>
        </p:spPr>
        <p:txBody>
          <a:bodyPr wrap="square" rtlCol="0">
            <a:spAutoFit/>
          </a:bodyPr>
          <a:lstStyle/>
          <a:p>
            <a:r>
              <a:rPr lang="fr-FR" b="1" dirty="0"/>
              <a:t>Bras</a:t>
            </a:r>
          </a:p>
        </p:txBody>
      </p:sp>
      <p:sp>
        <p:nvSpPr>
          <p:cNvPr id="28" name="TextBox 27">
            <a:extLst>
              <a:ext uri="{FF2B5EF4-FFF2-40B4-BE49-F238E27FC236}">
                <a16:creationId xmlns:a16="http://schemas.microsoft.com/office/drawing/2014/main" id="{ECDE95C4-362C-4B53-A8E6-BB29763A13E4}"/>
              </a:ext>
            </a:extLst>
          </p:cNvPr>
          <p:cNvSpPr txBox="1"/>
          <p:nvPr/>
        </p:nvSpPr>
        <p:spPr>
          <a:xfrm>
            <a:off x="1696172" y="4402178"/>
            <a:ext cx="2226365" cy="369332"/>
          </a:xfrm>
          <a:prstGeom prst="rect">
            <a:avLst/>
          </a:prstGeom>
          <a:noFill/>
        </p:spPr>
        <p:txBody>
          <a:bodyPr wrap="square" rtlCol="0">
            <a:spAutoFit/>
          </a:bodyPr>
          <a:lstStyle/>
          <a:p>
            <a:r>
              <a:rPr lang="fr-FR" b="1" dirty="0"/>
              <a:t>Train d’atterrissage</a:t>
            </a:r>
          </a:p>
        </p:txBody>
      </p:sp>
      <p:cxnSp>
        <p:nvCxnSpPr>
          <p:cNvPr id="29" name="Straight Arrow Connector 28">
            <a:extLst>
              <a:ext uri="{FF2B5EF4-FFF2-40B4-BE49-F238E27FC236}">
                <a16:creationId xmlns:a16="http://schemas.microsoft.com/office/drawing/2014/main" id="{C1704BA8-DDBD-41CC-A3C3-7EA554EFFC25}"/>
              </a:ext>
            </a:extLst>
          </p:cNvPr>
          <p:cNvCxnSpPr>
            <a:cxnSpLocks/>
          </p:cNvCxnSpPr>
          <p:nvPr/>
        </p:nvCxnSpPr>
        <p:spPr>
          <a:xfrm>
            <a:off x="3273287" y="3780183"/>
            <a:ext cx="50690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16B45A3D-9EBB-41EB-B537-14F3C7C0738E}"/>
              </a:ext>
            </a:extLst>
          </p:cNvPr>
          <p:cNvSpPr txBox="1"/>
          <p:nvPr/>
        </p:nvSpPr>
        <p:spPr>
          <a:xfrm>
            <a:off x="2358887" y="3576862"/>
            <a:ext cx="874644" cy="369332"/>
          </a:xfrm>
          <a:prstGeom prst="rect">
            <a:avLst/>
          </a:prstGeom>
          <a:noFill/>
        </p:spPr>
        <p:txBody>
          <a:bodyPr wrap="square" rtlCol="0">
            <a:spAutoFit/>
          </a:bodyPr>
          <a:lstStyle/>
          <a:p>
            <a:r>
              <a:rPr lang="fr-FR" b="1" dirty="0"/>
              <a:t>Châssis</a:t>
            </a:r>
          </a:p>
        </p:txBody>
      </p:sp>
    </p:spTree>
    <p:extLst>
      <p:ext uri="{BB962C8B-B14F-4D97-AF65-F5344CB8AC3E}">
        <p14:creationId xmlns:p14="http://schemas.microsoft.com/office/powerpoint/2010/main" val="293881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06CDFEA1-F1DA-4A84-B261-25215A329E38}"/>
                  </a:ext>
                </a:extLst>
              </p:cNvPr>
              <p:cNvGraphicFramePr>
                <a:graphicFrameLocks noChangeAspect="1"/>
              </p:cNvGraphicFramePr>
              <p:nvPr>
                <p:extLst>
                  <p:ext uri="{D42A27DB-BD31-4B8C-83A1-F6EECF244321}">
                    <p14:modId xmlns:p14="http://schemas.microsoft.com/office/powerpoint/2010/main" val="2209493173"/>
                  </p:ext>
                </p:extLst>
              </p:nvPr>
            </p:nvGraphicFramePr>
            <p:xfrm>
              <a:off x="4058797" y="1109519"/>
              <a:ext cx="5147336" cy="4356760"/>
            </p:xfrm>
            <a:graphic>
              <a:graphicData uri="http://schemas.microsoft.com/office/drawing/2017/model3d">
                <am3d:model3d r:embed="rId2">
                  <am3d:spPr>
                    <a:xfrm>
                      <a:off x="0" y="0"/>
                      <a:ext cx="5147336" cy="4356760"/>
                    </a:xfrm>
                    <a:prstGeom prst="rect">
                      <a:avLst/>
                    </a:prstGeom>
                  </am3d:spPr>
                  <am3d:camera>
                    <am3d:pos x="0" y="0" z="67339964"/>
                    <am3d:up dx="0" dy="36000000" dz="0"/>
                    <am3d:lookAt x="0" y="0" z="0"/>
                    <am3d:perspective fov="2700000"/>
                  </am3d:camera>
                  <am3d:trans>
                    <am3d:meterPerModelUnit n="40639" d="1000000"/>
                    <am3d:preTrans dx="-5003" dy="2272508" dz="668535"/>
                    <am3d:scale>
                      <am3d:sx n="1000000" d="1000000"/>
                      <am3d:sy n="1000000" d="1000000"/>
                      <am3d:sz n="1000000" d="1000000"/>
                    </am3d:scale>
                    <am3d:rot ax="-2225081" ay="-1500325" az="1063188"/>
                    <am3d:postTrans dx="0" dy="0" dz="0"/>
                  </am3d:trans>
                  <am3d:raster rName="Office3DRenderer" rVer="16.0.8326">
                    <am3d:blip r:embed="rId3"/>
                  </am3d:raster>
                  <am3d:objViewport viewportSz="146858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06CDFEA1-F1DA-4A84-B261-25215A329E38}"/>
                  </a:ext>
                </a:extLst>
              </p:cNvPr>
              <p:cNvPicPr>
                <a:picLocks noGrp="1" noRot="1" noChangeAspect="1" noMove="1" noResize="1" noEditPoints="1" noAdjustHandles="1" noChangeArrowheads="1" noChangeShapeType="1" noCrop="1"/>
              </p:cNvPicPr>
              <p:nvPr/>
            </p:nvPicPr>
            <p:blipFill>
              <a:blip r:embed="rId3"/>
              <a:stretch>
                <a:fillRect/>
              </a:stretch>
            </p:blipFill>
            <p:spPr>
              <a:xfrm>
                <a:off x="4058797" y="1109519"/>
                <a:ext cx="5147336" cy="4356760"/>
              </a:xfrm>
              <a:prstGeom prst="rect">
                <a:avLst/>
              </a:prstGeom>
            </p:spPr>
          </p:pic>
        </mc:Fallback>
      </mc:AlternateContent>
      <p:sp>
        <p:nvSpPr>
          <p:cNvPr id="10" name="TextBox 9">
            <a:extLst>
              <a:ext uri="{FF2B5EF4-FFF2-40B4-BE49-F238E27FC236}">
                <a16:creationId xmlns:a16="http://schemas.microsoft.com/office/drawing/2014/main" id="{06A67773-166A-4312-88B4-1237F697301C}"/>
              </a:ext>
            </a:extLst>
          </p:cNvPr>
          <p:cNvSpPr txBox="1"/>
          <p:nvPr/>
        </p:nvSpPr>
        <p:spPr>
          <a:xfrm>
            <a:off x="2985867" y="96925"/>
            <a:ext cx="6562578" cy="1015663"/>
          </a:xfrm>
          <a:prstGeom prst="rect">
            <a:avLst/>
          </a:prstGeom>
          <a:noFill/>
        </p:spPr>
        <p:txBody>
          <a:bodyPr wrap="square">
            <a:spAutoFit/>
          </a:bodyPr>
          <a:lstStyle/>
          <a:p>
            <a:pPr algn="ctr"/>
            <a:r>
              <a:rPr lang="fr-FR" sz="54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Montserrat" panose="00000500000000000000" pitchFamily="2" charset="0"/>
              </a:rPr>
              <a:t>Introduction</a:t>
            </a:r>
            <a:r>
              <a:rPr lang="fr-FR" sz="60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Montserrat" panose="00000500000000000000" pitchFamily="2" charset="0"/>
              </a:rPr>
              <a:t> </a:t>
            </a:r>
            <a:endParaRPr lang="fr-FR" sz="6000" b="0" cap="none" spc="0" dirty="0">
              <a:ln w="0"/>
              <a:effectLst>
                <a:glow rad="139700">
                  <a:schemeClr val="accent1">
                    <a:satMod val="175000"/>
                    <a:alpha val="40000"/>
                  </a:schemeClr>
                </a:glow>
                <a:outerShdw blurRad="38100" dist="25400" dir="5400000" algn="ctr" rotWithShape="0">
                  <a:srgbClr val="6E747A">
                    <a:alpha val="43000"/>
                  </a:srgbClr>
                </a:outerShdw>
              </a:effectLst>
            </a:endParaRPr>
          </a:p>
        </p:txBody>
      </p:sp>
      <p:sp>
        <p:nvSpPr>
          <p:cNvPr id="12" name="TextBox 11">
            <a:extLst>
              <a:ext uri="{FF2B5EF4-FFF2-40B4-BE49-F238E27FC236}">
                <a16:creationId xmlns:a16="http://schemas.microsoft.com/office/drawing/2014/main" id="{2F85F726-7AF2-4DAC-8A86-6344850F527A}"/>
              </a:ext>
            </a:extLst>
          </p:cNvPr>
          <p:cNvSpPr txBox="1"/>
          <p:nvPr/>
        </p:nvSpPr>
        <p:spPr>
          <a:xfrm>
            <a:off x="4539487" y="1109519"/>
            <a:ext cx="6562578" cy="369332"/>
          </a:xfrm>
          <a:prstGeom prst="rect">
            <a:avLst/>
          </a:prstGeom>
          <a:noFill/>
        </p:spPr>
        <p:txBody>
          <a:bodyPr wrap="square">
            <a:spAutoFit/>
          </a:bodyPr>
          <a:lstStyle/>
          <a:p>
            <a:r>
              <a:rPr lang="fr-FR" b="1" u="sng" dirty="0">
                <a:latin typeface="Times New Roman" panose="02020603050405020304" pitchFamily="18" charset="0"/>
                <a:cs typeface="Times New Roman" panose="02020603050405020304" pitchFamily="18" charset="0"/>
              </a:rPr>
              <a:t>Rôle</a:t>
            </a:r>
            <a:r>
              <a:rPr lang="fr-FR" sz="1800" b="1" u="sng" dirty="0">
                <a:latin typeface="Times New Roman" panose="02020603050405020304" pitchFamily="18" charset="0"/>
                <a:cs typeface="Times New Roman" panose="02020603050405020304" pitchFamily="18" charset="0"/>
              </a:rPr>
              <a:t> du drone quadrirotor :</a:t>
            </a:r>
          </a:p>
        </p:txBody>
      </p:sp>
      <p:sp>
        <p:nvSpPr>
          <p:cNvPr id="14" name="TextBox 13">
            <a:extLst>
              <a:ext uri="{FF2B5EF4-FFF2-40B4-BE49-F238E27FC236}">
                <a16:creationId xmlns:a16="http://schemas.microsoft.com/office/drawing/2014/main" id="{5732492C-6898-496B-A4AD-E876D652BD10}"/>
              </a:ext>
            </a:extLst>
          </p:cNvPr>
          <p:cNvSpPr txBox="1"/>
          <p:nvPr/>
        </p:nvSpPr>
        <p:spPr>
          <a:xfrm>
            <a:off x="374416" y="3973100"/>
            <a:ext cx="10339753" cy="2031325"/>
          </a:xfrm>
          <a:prstGeom prst="rect">
            <a:avLst/>
          </a:prstGeom>
          <a:noFill/>
        </p:spPr>
        <p:txBody>
          <a:bodyPr wrap="square">
            <a:spAutoFit/>
          </a:bodyPr>
          <a:lstStyle/>
          <a:p>
            <a:pPr algn="l"/>
            <a:r>
              <a:rPr lang="fr-FR" b="0" i="0" dirty="0">
                <a:effectLst/>
                <a:latin typeface="Times New Roman" panose="02020603050405020304" pitchFamily="18" charset="0"/>
                <a:cs typeface="Times New Roman" panose="02020603050405020304" pitchFamily="18" charset="0"/>
              </a:rPr>
              <a:t>Le rôle du drone quadrirotor est de fournir une plateforme aérienne polyvalente pour diverses applications :</a:t>
            </a:r>
          </a:p>
          <a:p>
            <a:pPr algn="l"/>
            <a:endParaRPr lang="fr-FR"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fr-FR" b="0" i="0" dirty="0">
                <a:effectLst/>
                <a:latin typeface="Times New Roman" panose="02020603050405020304" pitchFamily="18" charset="0"/>
                <a:cs typeface="Times New Roman" panose="02020603050405020304" pitchFamily="18" charset="0"/>
              </a:rPr>
              <a:t>Surveillance et reconnaissance : Le drone peut être utilisé pour recueillir des données visuelles et sensorielles dans des zones difficiles d'accès ou dangereuses.</a:t>
            </a:r>
          </a:p>
          <a:p>
            <a:pPr marL="285750" indent="-285750" algn="l">
              <a:buFont typeface="Arial" panose="020B0604020202020204" pitchFamily="34" charset="0"/>
              <a:buChar char="•"/>
            </a:pPr>
            <a:r>
              <a:rPr lang="fr-FR" b="0" i="0" dirty="0">
                <a:effectLst/>
                <a:latin typeface="Times New Roman" panose="02020603050405020304" pitchFamily="18" charset="0"/>
                <a:cs typeface="Times New Roman" panose="02020603050405020304" pitchFamily="18" charset="0"/>
              </a:rPr>
              <a:t>Livraison : Il peut être utilisé pour la livraison de colis légers et rapides dans des zones urbaines ou rurales.</a:t>
            </a:r>
          </a:p>
          <a:p>
            <a:pPr marL="285750" indent="-285750" algn="l">
              <a:buFont typeface="Arial" panose="020B0604020202020204" pitchFamily="34" charset="0"/>
              <a:buChar char="•"/>
            </a:pPr>
            <a:r>
              <a:rPr lang="fr-FR" b="0" i="0" dirty="0">
                <a:effectLst/>
                <a:latin typeface="Times New Roman" panose="02020603050405020304" pitchFamily="18" charset="0"/>
                <a:cs typeface="Times New Roman" panose="02020603050405020304" pitchFamily="18" charset="0"/>
              </a:rPr>
              <a:t>Imagerie aérienne : Le drone permet de capturer des images et des vidéos aériennes pour la photographie, le cinéma, la cartographie ou l'inspection de structures.</a:t>
            </a:r>
          </a:p>
        </p:txBody>
      </p:sp>
      <p:sp>
        <p:nvSpPr>
          <p:cNvPr id="5" name="Slide Number Placeholder 4">
            <a:extLst>
              <a:ext uri="{FF2B5EF4-FFF2-40B4-BE49-F238E27FC236}">
                <a16:creationId xmlns:a16="http://schemas.microsoft.com/office/drawing/2014/main" id="{627CFED8-64BD-4BBC-B50A-36777210F546}"/>
              </a:ext>
            </a:extLst>
          </p:cNvPr>
          <p:cNvSpPr>
            <a:spLocks noGrp="1"/>
          </p:cNvSpPr>
          <p:nvPr>
            <p:ph type="sldNum" sz="quarter" idx="12"/>
          </p:nvPr>
        </p:nvSpPr>
        <p:spPr>
          <a:xfrm>
            <a:off x="8610600" y="6523188"/>
            <a:ext cx="2743200" cy="365125"/>
          </a:xfrm>
        </p:spPr>
        <p:txBody>
          <a:bodyPr/>
          <a:lstStyle/>
          <a:p>
            <a:r>
              <a:rPr lang="fr-FR" sz="1600" b="1" dirty="0">
                <a:solidFill>
                  <a:schemeClr val="tx1"/>
                </a:solidFill>
              </a:rPr>
              <a:t>5</a:t>
            </a:r>
            <a:endParaRPr lang="fr-FR" b="1" dirty="0">
              <a:solidFill>
                <a:schemeClr val="tx1"/>
              </a:solidFill>
            </a:endParaRPr>
          </a:p>
        </p:txBody>
      </p:sp>
      <p:sp>
        <p:nvSpPr>
          <p:cNvPr id="13" name="Arrow: Pentagon 12">
            <a:extLst>
              <a:ext uri="{FF2B5EF4-FFF2-40B4-BE49-F238E27FC236}">
                <a16:creationId xmlns:a16="http://schemas.microsoft.com/office/drawing/2014/main" id="{12045B1D-77C5-4B43-87BF-4322BF68963D}"/>
              </a:ext>
            </a:extLst>
          </p:cNvPr>
          <p:cNvSpPr/>
          <p:nvPr/>
        </p:nvSpPr>
        <p:spPr>
          <a:xfrm>
            <a:off x="1" y="634824"/>
            <a:ext cx="3962399" cy="125988"/>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Rounded Corners 14">
            <a:extLst>
              <a:ext uri="{FF2B5EF4-FFF2-40B4-BE49-F238E27FC236}">
                <a16:creationId xmlns:a16="http://schemas.microsoft.com/office/drawing/2014/main" id="{28B0FE11-26F1-4158-92D1-97E437C6D313}"/>
              </a:ext>
            </a:extLst>
          </p:cNvPr>
          <p:cNvSpPr/>
          <p:nvPr/>
        </p:nvSpPr>
        <p:spPr>
          <a:xfrm>
            <a:off x="1" y="6457071"/>
            <a:ext cx="12192000" cy="99734"/>
          </a:xfrm>
          <a:prstGeom prst="roundRect">
            <a:avLst/>
          </a:prstGeom>
          <a:gradFill flip="none" rotWithShape="1">
            <a:gsLst>
              <a:gs pos="28000">
                <a:schemeClr val="tx2">
                  <a:lumMod val="7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Arrow: Pentagon 15">
            <a:extLst>
              <a:ext uri="{FF2B5EF4-FFF2-40B4-BE49-F238E27FC236}">
                <a16:creationId xmlns:a16="http://schemas.microsoft.com/office/drawing/2014/main" id="{A8D4132D-A57A-46CB-BE86-622235078A9D}"/>
              </a:ext>
            </a:extLst>
          </p:cNvPr>
          <p:cNvSpPr/>
          <p:nvPr/>
        </p:nvSpPr>
        <p:spPr>
          <a:xfrm rot="10800000">
            <a:off x="8610600" y="647951"/>
            <a:ext cx="3620089" cy="99734"/>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562981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FB181002-62B3-4FDF-AEAB-1CC860F3701E}"/>
              </a:ext>
            </a:extLst>
          </p:cNvPr>
          <p:cNvSpPr/>
          <p:nvPr/>
        </p:nvSpPr>
        <p:spPr>
          <a:xfrm>
            <a:off x="3010256" y="405162"/>
            <a:ext cx="6452840" cy="6452838"/>
          </a:xfrm>
          <a:prstGeom prst="ellipse">
            <a:avLst/>
          </a:prstGeom>
          <a:gradFill flip="none" rotWithShape="1">
            <a:gsLst>
              <a:gs pos="23000">
                <a:schemeClr val="tx2">
                  <a:lumMod val="50000"/>
                </a:schemeClr>
              </a:gs>
              <a:gs pos="43000">
                <a:schemeClr val="tx2">
                  <a:lumMod val="75000"/>
                </a:schemeClr>
              </a:gs>
              <a:gs pos="100000">
                <a:schemeClr val="accent1">
                  <a:lumMod val="60000"/>
                  <a:lumOff val="40000"/>
                </a:schemeClr>
              </a:gs>
            </a:gsLst>
            <a:lin ang="16200000" scaled="1"/>
            <a:tileRect/>
          </a:gra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72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Times New Roman" panose="02020603050405020304" pitchFamily="18" charset="0"/>
              <a:cs typeface="Times New Roman" panose="02020603050405020304" pitchFamily="18" charset="0"/>
            </a:endParaRPr>
          </a:p>
        </p:txBody>
      </p:sp>
      <p:pic>
        <p:nvPicPr>
          <p:cNvPr id="8" name="Graphic 7" descr="Puzzle pieces with solid fill">
            <a:extLst>
              <a:ext uri="{FF2B5EF4-FFF2-40B4-BE49-F238E27FC236}">
                <a16:creationId xmlns:a16="http://schemas.microsoft.com/office/drawing/2014/main" id="{5ABE68BA-3CB9-4CF7-994E-4BDAF89B44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50411" y="1211426"/>
            <a:ext cx="1772529" cy="1772529"/>
          </a:xfrm>
          <a:prstGeom prst="rect">
            <a:avLst/>
          </a:prstGeom>
        </p:spPr>
      </p:pic>
      <p:sp>
        <p:nvSpPr>
          <p:cNvPr id="9" name="TextBox 8">
            <a:extLst>
              <a:ext uri="{FF2B5EF4-FFF2-40B4-BE49-F238E27FC236}">
                <a16:creationId xmlns:a16="http://schemas.microsoft.com/office/drawing/2014/main" id="{EC430092-2EB9-4931-9350-874F4A2E644B}"/>
              </a:ext>
            </a:extLst>
          </p:cNvPr>
          <p:cNvSpPr txBox="1"/>
          <p:nvPr/>
        </p:nvSpPr>
        <p:spPr>
          <a:xfrm>
            <a:off x="3573078" y="3420943"/>
            <a:ext cx="5327194" cy="1938992"/>
          </a:xfrm>
          <a:prstGeom prst="rect">
            <a:avLst/>
          </a:prstGeom>
          <a:noFill/>
        </p:spPr>
        <p:txBody>
          <a:bodyPr wrap="square" rtlCol="0">
            <a:spAutoFit/>
          </a:bodyPr>
          <a:lstStyle/>
          <a:p>
            <a:pPr algn="ctr"/>
            <a:r>
              <a:rPr lang="fr-FR" sz="6000" dirty="0">
                <a:solidFill>
                  <a:schemeClr val="bg1"/>
                </a:solidFill>
                <a:latin typeface="Times New Roman" panose="02020603050405020304" pitchFamily="18" charset="0"/>
                <a:cs typeface="Times New Roman" panose="02020603050405020304" pitchFamily="18" charset="0"/>
              </a:rPr>
              <a:t>Problématique et solution</a:t>
            </a:r>
          </a:p>
        </p:txBody>
      </p:sp>
    </p:spTree>
    <p:extLst>
      <p:ext uri="{BB962C8B-B14F-4D97-AF65-F5344CB8AC3E}">
        <p14:creationId xmlns:p14="http://schemas.microsoft.com/office/powerpoint/2010/main" val="3341998466"/>
      </p:ext>
    </p:extLst>
  </p:cSld>
  <p:clrMapOvr>
    <a:masterClrMapping/>
  </p:clrMapOvr>
  <p:transition spd="slow" advTm="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06CDFEA1-F1DA-4A84-B261-25215A329E38}"/>
                  </a:ext>
                </a:extLst>
              </p:cNvPr>
              <p:cNvGraphicFramePr>
                <a:graphicFrameLocks noChangeAspect="1"/>
              </p:cNvGraphicFramePr>
              <p:nvPr/>
            </p:nvGraphicFramePr>
            <p:xfrm>
              <a:off x="4058797" y="1109519"/>
              <a:ext cx="5147336" cy="4356760"/>
            </p:xfrm>
            <a:graphic>
              <a:graphicData uri="http://schemas.microsoft.com/office/drawing/2017/model3d">
                <am3d:model3d r:embed="rId2">
                  <am3d:spPr>
                    <a:xfrm>
                      <a:off x="0" y="0"/>
                      <a:ext cx="5147336" cy="4356760"/>
                    </a:xfrm>
                    <a:prstGeom prst="rect">
                      <a:avLst/>
                    </a:prstGeom>
                  </am3d:spPr>
                  <am3d:camera>
                    <am3d:pos x="0" y="0" z="67339964"/>
                    <am3d:up dx="0" dy="36000000" dz="0"/>
                    <am3d:lookAt x="0" y="0" z="0"/>
                    <am3d:perspective fov="2700000"/>
                  </am3d:camera>
                  <am3d:trans>
                    <am3d:meterPerModelUnit n="40639" d="1000000"/>
                    <am3d:preTrans dx="-5003" dy="2272508" dz="668535"/>
                    <am3d:scale>
                      <am3d:sx n="1000000" d="1000000"/>
                      <am3d:sy n="1000000" d="1000000"/>
                      <am3d:sz n="1000000" d="1000000"/>
                    </am3d:scale>
                    <am3d:rot ax="-2225081" ay="-1500325" az="1063188"/>
                    <am3d:postTrans dx="0" dy="0" dz="0"/>
                  </am3d:trans>
                  <am3d:raster rName="Office3DRenderer" rVer="16.0.8326">
                    <am3d:blip r:embed="rId3"/>
                  </am3d:raster>
                  <am3d:objViewport viewportSz="146858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06CDFEA1-F1DA-4A84-B261-25215A329E38}"/>
                  </a:ext>
                </a:extLst>
              </p:cNvPr>
              <p:cNvPicPr>
                <a:picLocks noGrp="1" noRot="1" noChangeAspect="1" noMove="1" noResize="1" noEditPoints="1" noAdjustHandles="1" noChangeArrowheads="1" noChangeShapeType="1" noCrop="1"/>
              </p:cNvPicPr>
              <p:nvPr/>
            </p:nvPicPr>
            <p:blipFill>
              <a:blip r:embed="rId3"/>
              <a:stretch>
                <a:fillRect/>
              </a:stretch>
            </p:blipFill>
            <p:spPr>
              <a:xfrm>
                <a:off x="4058797" y="1109519"/>
                <a:ext cx="5147336" cy="4356760"/>
              </a:xfrm>
              <a:prstGeom prst="rect">
                <a:avLst/>
              </a:prstGeom>
            </p:spPr>
          </p:pic>
        </mc:Fallback>
      </mc:AlternateContent>
      <p:sp>
        <p:nvSpPr>
          <p:cNvPr id="6" name="Rectangle: Rounded Corners 5">
            <a:extLst>
              <a:ext uri="{FF2B5EF4-FFF2-40B4-BE49-F238E27FC236}">
                <a16:creationId xmlns:a16="http://schemas.microsoft.com/office/drawing/2014/main" id="{7A67F456-2077-4330-BB56-7555D03A75DF}"/>
              </a:ext>
            </a:extLst>
          </p:cNvPr>
          <p:cNvSpPr/>
          <p:nvPr/>
        </p:nvSpPr>
        <p:spPr>
          <a:xfrm>
            <a:off x="-1" y="6457071"/>
            <a:ext cx="12192001" cy="99734"/>
          </a:xfrm>
          <a:prstGeom prst="roundRect">
            <a:avLst/>
          </a:prstGeom>
          <a:gradFill flip="none" rotWithShape="1">
            <a:gsLst>
              <a:gs pos="28000">
                <a:schemeClr val="tx2">
                  <a:lumMod val="7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Arrow: Pentagon 6">
            <a:extLst>
              <a:ext uri="{FF2B5EF4-FFF2-40B4-BE49-F238E27FC236}">
                <a16:creationId xmlns:a16="http://schemas.microsoft.com/office/drawing/2014/main" id="{89CE10D1-9D84-441B-BBB5-3A1D9A6FFF54}"/>
              </a:ext>
            </a:extLst>
          </p:cNvPr>
          <p:cNvSpPr/>
          <p:nvPr/>
        </p:nvSpPr>
        <p:spPr>
          <a:xfrm rot="10800000">
            <a:off x="8772654" y="648727"/>
            <a:ext cx="3419345" cy="112083"/>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Arrow: Pentagon 7">
            <a:extLst>
              <a:ext uri="{FF2B5EF4-FFF2-40B4-BE49-F238E27FC236}">
                <a16:creationId xmlns:a16="http://schemas.microsoft.com/office/drawing/2014/main" id="{5F8D689E-8DCE-4286-9412-FA97925CAE01}"/>
              </a:ext>
            </a:extLst>
          </p:cNvPr>
          <p:cNvSpPr/>
          <p:nvPr/>
        </p:nvSpPr>
        <p:spPr>
          <a:xfrm>
            <a:off x="0" y="648726"/>
            <a:ext cx="3419347" cy="116340"/>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TextBox 9">
            <a:extLst>
              <a:ext uri="{FF2B5EF4-FFF2-40B4-BE49-F238E27FC236}">
                <a16:creationId xmlns:a16="http://schemas.microsoft.com/office/drawing/2014/main" id="{06A67773-166A-4312-88B4-1237F697301C}"/>
              </a:ext>
            </a:extLst>
          </p:cNvPr>
          <p:cNvSpPr txBox="1"/>
          <p:nvPr/>
        </p:nvSpPr>
        <p:spPr>
          <a:xfrm>
            <a:off x="2817054" y="86187"/>
            <a:ext cx="6562578" cy="1015663"/>
          </a:xfrm>
          <a:prstGeom prst="rect">
            <a:avLst/>
          </a:prstGeom>
          <a:noFill/>
        </p:spPr>
        <p:txBody>
          <a:bodyPr wrap="square">
            <a:spAutoFit/>
          </a:bodyPr>
          <a:lstStyle/>
          <a:p>
            <a:pPr algn="ctr"/>
            <a:r>
              <a:rPr lang="fr-FR" sz="54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Problématique</a:t>
            </a:r>
            <a:r>
              <a:rPr lang="fr-FR" sz="60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Montserrat" panose="00000500000000000000" pitchFamily="2" charset="0"/>
              </a:rPr>
              <a:t> </a:t>
            </a:r>
            <a:endParaRPr lang="fr-FR" sz="6000" b="0" cap="none" spc="0" dirty="0">
              <a:ln w="0"/>
              <a:effectLst>
                <a:glow rad="139700">
                  <a:schemeClr val="accent1">
                    <a:satMod val="175000"/>
                    <a:alpha val="40000"/>
                  </a:schemeClr>
                </a:glow>
                <a:outerShdw blurRad="38100" dist="25400" dir="5400000" algn="ctr" rotWithShape="0">
                  <a:srgbClr val="6E747A">
                    <a:alpha val="43000"/>
                  </a:srgbClr>
                </a:outerShdw>
              </a:effectLst>
            </a:endParaRPr>
          </a:p>
        </p:txBody>
      </p:sp>
      <p:sp>
        <p:nvSpPr>
          <p:cNvPr id="12" name="TextBox 11">
            <a:extLst>
              <a:ext uri="{FF2B5EF4-FFF2-40B4-BE49-F238E27FC236}">
                <a16:creationId xmlns:a16="http://schemas.microsoft.com/office/drawing/2014/main" id="{2F85F726-7AF2-4DAC-8A86-6344850F527A}"/>
              </a:ext>
            </a:extLst>
          </p:cNvPr>
          <p:cNvSpPr txBox="1"/>
          <p:nvPr/>
        </p:nvSpPr>
        <p:spPr>
          <a:xfrm>
            <a:off x="4539487" y="924853"/>
            <a:ext cx="6562578" cy="369332"/>
          </a:xfrm>
          <a:prstGeom prst="rect">
            <a:avLst/>
          </a:prstGeom>
          <a:noFill/>
        </p:spPr>
        <p:txBody>
          <a:bodyPr wrap="square">
            <a:spAutoFit/>
          </a:bodyPr>
          <a:lstStyle/>
          <a:p>
            <a:r>
              <a:rPr lang="fr-FR" b="1" u="sng" dirty="0">
                <a:latin typeface="Times New Roman" panose="02020603050405020304" pitchFamily="18" charset="0"/>
                <a:cs typeface="Times New Roman" panose="02020603050405020304" pitchFamily="18" charset="0"/>
              </a:rPr>
              <a:t>Définition de problématique:</a:t>
            </a:r>
            <a:endParaRPr lang="fr-FR" sz="1800" b="1" u="sng"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732492C-6898-496B-A4AD-E876D652BD10}"/>
              </a:ext>
            </a:extLst>
          </p:cNvPr>
          <p:cNvSpPr txBox="1"/>
          <p:nvPr/>
        </p:nvSpPr>
        <p:spPr>
          <a:xfrm>
            <a:off x="374416" y="4266824"/>
            <a:ext cx="10339753" cy="923330"/>
          </a:xfrm>
          <a:prstGeom prst="rect">
            <a:avLst/>
          </a:prstGeom>
          <a:noFill/>
        </p:spPr>
        <p:txBody>
          <a:bodyPr wrap="square">
            <a:spAutoFit/>
          </a:bodyPr>
          <a:lstStyle/>
          <a:p>
            <a:pPr algn="just"/>
            <a:r>
              <a:rPr lang="fr-FR" b="0" i="0" dirty="0">
                <a:effectLst/>
                <a:latin typeface="Times New Roman" panose="02020603050405020304" pitchFamily="18" charset="0"/>
                <a:cs typeface="Times New Roman" panose="02020603050405020304" pitchFamily="18" charset="0"/>
              </a:rPr>
              <a:t>Dans le domaine de l'aéronautique et de la technologie des drones, le bruit sonore d'un drone est une question importante à prendre en compte. Le son que le drone produit peut varier d'un bruit continu faible à une fréquence aiguë qui ressemble à un essaim d'abeilles</a:t>
            </a:r>
          </a:p>
        </p:txBody>
      </p:sp>
      <p:sp>
        <p:nvSpPr>
          <p:cNvPr id="5" name="Slide Number Placeholder 4">
            <a:extLst>
              <a:ext uri="{FF2B5EF4-FFF2-40B4-BE49-F238E27FC236}">
                <a16:creationId xmlns:a16="http://schemas.microsoft.com/office/drawing/2014/main" id="{ECF21EBC-C5C4-499C-B7E0-1614F5494750}"/>
              </a:ext>
            </a:extLst>
          </p:cNvPr>
          <p:cNvSpPr>
            <a:spLocks noGrp="1"/>
          </p:cNvSpPr>
          <p:nvPr>
            <p:ph type="sldNum" sz="quarter" idx="12"/>
          </p:nvPr>
        </p:nvSpPr>
        <p:spPr>
          <a:xfrm>
            <a:off x="8610600" y="6506938"/>
            <a:ext cx="2743200" cy="365125"/>
          </a:xfrm>
        </p:spPr>
        <p:txBody>
          <a:bodyPr/>
          <a:lstStyle/>
          <a:p>
            <a:r>
              <a:rPr lang="fr-FR" sz="1600" b="1" dirty="0">
                <a:solidFill>
                  <a:schemeClr val="tx1"/>
                </a:solidFill>
              </a:rPr>
              <a:t>21</a:t>
            </a:r>
            <a:endParaRPr lang="fr-FR" b="1" dirty="0">
              <a:solidFill>
                <a:schemeClr val="tx1"/>
              </a:solidFill>
            </a:endParaRPr>
          </a:p>
        </p:txBody>
      </p:sp>
    </p:spTree>
    <p:extLst>
      <p:ext uri="{BB962C8B-B14F-4D97-AF65-F5344CB8AC3E}">
        <p14:creationId xmlns:p14="http://schemas.microsoft.com/office/powerpoint/2010/main" val="3290404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06CDFEA1-F1DA-4A84-B261-25215A329E38}"/>
                  </a:ext>
                </a:extLst>
              </p:cNvPr>
              <p:cNvGraphicFramePr>
                <a:graphicFrameLocks noChangeAspect="1"/>
              </p:cNvGraphicFramePr>
              <p:nvPr>
                <p:extLst>
                  <p:ext uri="{D42A27DB-BD31-4B8C-83A1-F6EECF244321}">
                    <p14:modId xmlns:p14="http://schemas.microsoft.com/office/powerpoint/2010/main" val="2435788960"/>
                  </p:ext>
                </p:extLst>
              </p:nvPr>
            </p:nvGraphicFramePr>
            <p:xfrm>
              <a:off x="2539330" y="858603"/>
              <a:ext cx="7009115" cy="4374328"/>
            </p:xfrm>
            <a:graphic>
              <a:graphicData uri="http://schemas.microsoft.com/office/drawing/2017/model3d">
                <am3d:model3d r:embed="rId2">
                  <am3d:spPr>
                    <a:xfrm>
                      <a:off x="0" y="0"/>
                      <a:ext cx="7009115" cy="4374328"/>
                    </a:xfrm>
                    <a:prstGeom prst="rect">
                      <a:avLst/>
                    </a:prstGeom>
                  </am3d:spPr>
                  <am3d:camera>
                    <am3d:pos x="0" y="0" z="67339964"/>
                    <am3d:up dx="0" dy="36000000" dz="0"/>
                    <am3d:lookAt x="0" y="0" z="0"/>
                    <am3d:perspective fov="2700000"/>
                  </am3d:camera>
                  <am3d:trans>
                    <am3d:meterPerModelUnit n="40639" d="1000000"/>
                    <am3d:preTrans dx="-5003" dy="2272508" dz="668535"/>
                    <am3d:scale>
                      <am3d:sx n="1000000" d="1000000"/>
                      <am3d:sy n="1000000" d="1000000"/>
                      <am3d:sz n="1000000" d="1000000"/>
                    </am3d:scale>
                    <am3d:rot ax="1255279" ay="-2827312" az="-938950"/>
                    <am3d:postTrans dx="0" dy="0" dz="0"/>
                  </am3d:trans>
                  <am3d:raster rName="Office3DRenderer" rVer="16.0.8326">
                    <am3d:blip r:embed="rId3"/>
                  </am3d:raster>
                  <am3d:objViewport viewportSz="14444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06CDFEA1-F1DA-4A84-B261-25215A329E38}"/>
                  </a:ext>
                </a:extLst>
              </p:cNvPr>
              <p:cNvPicPr>
                <a:picLocks noGrp="1" noRot="1" noChangeAspect="1" noMove="1" noResize="1" noEditPoints="1" noAdjustHandles="1" noChangeArrowheads="1" noChangeShapeType="1" noCrop="1"/>
              </p:cNvPicPr>
              <p:nvPr/>
            </p:nvPicPr>
            <p:blipFill>
              <a:blip r:embed="rId3"/>
              <a:stretch>
                <a:fillRect/>
              </a:stretch>
            </p:blipFill>
            <p:spPr>
              <a:xfrm>
                <a:off x="2539330" y="858603"/>
                <a:ext cx="7009115" cy="4374328"/>
              </a:xfrm>
              <a:prstGeom prst="rect">
                <a:avLst/>
              </a:prstGeom>
            </p:spPr>
          </p:pic>
        </mc:Fallback>
      </mc:AlternateContent>
      <p:sp>
        <p:nvSpPr>
          <p:cNvPr id="6" name="Rectangle: Rounded Corners 5">
            <a:extLst>
              <a:ext uri="{FF2B5EF4-FFF2-40B4-BE49-F238E27FC236}">
                <a16:creationId xmlns:a16="http://schemas.microsoft.com/office/drawing/2014/main" id="{7A67F456-2077-4330-BB56-7555D03A75DF}"/>
              </a:ext>
            </a:extLst>
          </p:cNvPr>
          <p:cNvSpPr/>
          <p:nvPr/>
        </p:nvSpPr>
        <p:spPr>
          <a:xfrm>
            <a:off x="-1" y="6457070"/>
            <a:ext cx="12192001" cy="99735"/>
          </a:xfrm>
          <a:prstGeom prst="roundRect">
            <a:avLst/>
          </a:prstGeom>
          <a:gradFill flip="none" rotWithShape="1">
            <a:gsLst>
              <a:gs pos="28000">
                <a:schemeClr val="tx2">
                  <a:lumMod val="7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Arrow: Pentagon 6">
            <a:extLst>
              <a:ext uri="{FF2B5EF4-FFF2-40B4-BE49-F238E27FC236}">
                <a16:creationId xmlns:a16="http://schemas.microsoft.com/office/drawing/2014/main" id="{89CE10D1-9D84-441B-BBB5-3A1D9A6FFF54}"/>
              </a:ext>
            </a:extLst>
          </p:cNvPr>
          <p:cNvSpPr/>
          <p:nvPr/>
        </p:nvSpPr>
        <p:spPr>
          <a:xfrm rot="10800000">
            <a:off x="8772654" y="645779"/>
            <a:ext cx="3452167" cy="115031"/>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Arrow: Pentagon 7">
            <a:extLst>
              <a:ext uri="{FF2B5EF4-FFF2-40B4-BE49-F238E27FC236}">
                <a16:creationId xmlns:a16="http://schemas.microsoft.com/office/drawing/2014/main" id="{5F8D689E-8DCE-4286-9412-FA97925CAE01}"/>
              </a:ext>
            </a:extLst>
          </p:cNvPr>
          <p:cNvSpPr/>
          <p:nvPr/>
        </p:nvSpPr>
        <p:spPr>
          <a:xfrm>
            <a:off x="0" y="665330"/>
            <a:ext cx="3419347" cy="99735"/>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TextBox 9">
            <a:extLst>
              <a:ext uri="{FF2B5EF4-FFF2-40B4-BE49-F238E27FC236}">
                <a16:creationId xmlns:a16="http://schemas.microsoft.com/office/drawing/2014/main" id="{06A67773-166A-4312-88B4-1237F697301C}"/>
              </a:ext>
            </a:extLst>
          </p:cNvPr>
          <p:cNvSpPr txBox="1"/>
          <p:nvPr/>
        </p:nvSpPr>
        <p:spPr>
          <a:xfrm>
            <a:off x="2831122" y="153474"/>
            <a:ext cx="6562578" cy="1015663"/>
          </a:xfrm>
          <a:prstGeom prst="rect">
            <a:avLst/>
          </a:prstGeom>
          <a:noFill/>
        </p:spPr>
        <p:txBody>
          <a:bodyPr wrap="square">
            <a:spAutoFit/>
          </a:bodyPr>
          <a:lstStyle/>
          <a:p>
            <a:pPr algn="ctr"/>
            <a:r>
              <a:rPr lang="fr-FR" sz="54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Problématique</a:t>
            </a:r>
            <a:r>
              <a:rPr lang="fr-FR" sz="60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Montserrat" panose="00000500000000000000" pitchFamily="2" charset="0"/>
              </a:rPr>
              <a:t> </a:t>
            </a:r>
            <a:endParaRPr lang="fr-FR" sz="6000" b="0" cap="none" spc="0" dirty="0">
              <a:ln w="0"/>
              <a:effectLst>
                <a:glow rad="139700">
                  <a:schemeClr val="accent1">
                    <a:satMod val="175000"/>
                    <a:alpha val="40000"/>
                  </a:schemeClr>
                </a:glow>
                <a:outerShdw blurRad="38100" dist="25400" dir="5400000" algn="ctr" rotWithShape="0">
                  <a:srgbClr val="6E747A">
                    <a:alpha val="43000"/>
                  </a:srgbClr>
                </a:outerShdw>
              </a:effectLst>
            </a:endParaRPr>
          </a:p>
        </p:txBody>
      </p:sp>
      <p:sp>
        <p:nvSpPr>
          <p:cNvPr id="12" name="TextBox 11">
            <a:extLst>
              <a:ext uri="{FF2B5EF4-FFF2-40B4-BE49-F238E27FC236}">
                <a16:creationId xmlns:a16="http://schemas.microsoft.com/office/drawing/2014/main" id="{2F85F726-7AF2-4DAC-8A86-6344850F527A}"/>
              </a:ext>
            </a:extLst>
          </p:cNvPr>
          <p:cNvSpPr txBox="1"/>
          <p:nvPr/>
        </p:nvSpPr>
        <p:spPr>
          <a:xfrm>
            <a:off x="4539487" y="1109519"/>
            <a:ext cx="6562578" cy="369332"/>
          </a:xfrm>
          <a:prstGeom prst="rect">
            <a:avLst/>
          </a:prstGeom>
          <a:noFill/>
        </p:spPr>
        <p:txBody>
          <a:bodyPr wrap="square">
            <a:spAutoFit/>
          </a:bodyPr>
          <a:lstStyle/>
          <a:p>
            <a:r>
              <a:rPr lang="fr-FR" b="1" u="sng" dirty="0">
                <a:latin typeface="Times New Roman" panose="02020603050405020304" pitchFamily="18" charset="0"/>
                <a:cs typeface="Times New Roman" panose="02020603050405020304" pitchFamily="18" charset="0"/>
              </a:rPr>
              <a:t>Cause de problématique:</a:t>
            </a:r>
            <a:endParaRPr lang="fr-FR" sz="1800" b="1" u="sng"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732492C-6898-496B-A4AD-E876D652BD10}"/>
              </a:ext>
            </a:extLst>
          </p:cNvPr>
          <p:cNvSpPr txBox="1"/>
          <p:nvPr/>
        </p:nvSpPr>
        <p:spPr>
          <a:xfrm>
            <a:off x="295422" y="4309601"/>
            <a:ext cx="9791113" cy="923330"/>
          </a:xfrm>
          <a:prstGeom prst="rect">
            <a:avLst/>
          </a:prstGeom>
          <a:noFill/>
        </p:spPr>
        <p:txBody>
          <a:bodyPr wrap="square">
            <a:spAutoFit/>
          </a:bodyPr>
          <a:lstStyle/>
          <a:p>
            <a:pPr algn="l"/>
            <a:endParaRPr lang="fr-FR" b="0" i="0" dirty="0">
              <a:effectLst/>
              <a:latin typeface="Söhne"/>
            </a:endParaRPr>
          </a:p>
          <a:p>
            <a:br>
              <a:rPr lang="fr-FR" b="0" i="0" dirty="0">
                <a:solidFill>
                  <a:srgbClr val="D1D5DB"/>
                </a:solidFill>
                <a:effectLst/>
                <a:latin typeface="Söhne"/>
              </a:rPr>
            </a:br>
            <a:endParaRPr lang="fr-FR" dirty="0"/>
          </a:p>
        </p:txBody>
      </p:sp>
      <p:sp>
        <p:nvSpPr>
          <p:cNvPr id="4" name="ZoneTexte 3">
            <a:extLst>
              <a:ext uri="{FF2B5EF4-FFF2-40B4-BE49-F238E27FC236}">
                <a16:creationId xmlns:a16="http://schemas.microsoft.com/office/drawing/2014/main" id="{BF9EBD4D-008B-87D6-2AFF-1A03326D45BE}"/>
              </a:ext>
            </a:extLst>
          </p:cNvPr>
          <p:cNvSpPr txBox="1"/>
          <p:nvPr/>
        </p:nvSpPr>
        <p:spPr>
          <a:xfrm>
            <a:off x="320039" y="3626897"/>
            <a:ext cx="10438227" cy="2585323"/>
          </a:xfrm>
          <a:prstGeom prst="rect">
            <a:avLst/>
          </a:prstGeom>
          <a:noFill/>
        </p:spPr>
        <p:txBody>
          <a:bodyPr wrap="square">
            <a:spAutoFit/>
          </a:bodyPr>
          <a:lstStyle/>
          <a:p>
            <a:pPr algn="just"/>
            <a:r>
              <a:rPr lang="fr-FR" dirty="0">
                <a:latin typeface="Times New Roman" panose="02020603050405020304" pitchFamily="18" charset="0"/>
                <a:cs typeface="Times New Roman" panose="02020603050405020304" pitchFamily="18" charset="0"/>
              </a:rPr>
              <a:t>Les drones sont souvent bruyants en raison de plusieurs facteurs, mais l'une des principales sources de bruit est le moteur:</a:t>
            </a:r>
          </a:p>
          <a:p>
            <a:pPr marL="285750" indent="-285750" algn="just">
              <a:buFont typeface="Arial" panose="020B0604020202020204" pitchFamily="34" charset="0"/>
              <a:buChar char="•"/>
            </a:pPr>
            <a:r>
              <a:rPr lang="fr-FR" b="1" dirty="0">
                <a:latin typeface="Times New Roman" panose="02020603050405020304" pitchFamily="18" charset="0"/>
                <a:cs typeface="Times New Roman" panose="02020603050405020304" pitchFamily="18" charset="0"/>
              </a:rPr>
              <a:t>Conception du moteur </a:t>
            </a:r>
            <a:r>
              <a:rPr lang="fr-FR" dirty="0">
                <a:latin typeface="Times New Roman" panose="02020603050405020304" pitchFamily="18" charset="0"/>
                <a:cs typeface="Times New Roman" panose="02020603050405020304" pitchFamily="18" charset="0"/>
              </a:rPr>
              <a:t>: Certains moteurs de drones sont plus bruyants en raison de leur conception, tandis que des conceptions défectueuses peuvent causer des vibrations excessives et augmenter le bruit des hélices.</a:t>
            </a:r>
          </a:p>
          <a:p>
            <a:pPr marL="285750" indent="-285750" algn="just">
              <a:buFont typeface="Arial" panose="020B0604020202020204" pitchFamily="34" charset="0"/>
              <a:buChar char="•"/>
            </a:pPr>
            <a:r>
              <a:rPr lang="fr-FR" b="1" dirty="0">
                <a:latin typeface="Times New Roman" panose="02020603050405020304" pitchFamily="18" charset="0"/>
                <a:cs typeface="Times New Roman" panose="02020603050405020304" pitchFamily="18" charset="0"/>
              </a:rPr>
              <a:t>Taille et puissance du moteur : </a:t>
            </a:r>
            <a:r>
              <a:rPr lang="fr-FR" dirty="0">
                <a:latin typeface="Times New Roman" panose="02020603050405020304" pitchFamily="18" charset="0"/>
                <a:cs typeface="Times New Roman" panose="02020603050405020304" pitchFamily="18" charset="0"/>
              </a:rPr>
              <a:t>Les moteurs plus grands et plus puissants ont tendance à produire plus de bruit en raison de la quantité d'énergie nécessaire pour faire tourner les hélices à des vitesses élevées.</a:t>
            </a:r>
          </a:p>
          <a:p>
            <a:pPr marL="285750" indent="-285750" algn="just">
              <a:buFont typeface="Arial" panose="020B0604020202020204" pitchFamily="34" charset="0"/>
              <a:buChar char="•"/>
            </a:pPr>
            <a:r>
              <a:rPr lang="fr-FR" b="1" dirty="0">
                <a:latin typeface="Times New Roman" panose="02020603050405020304" pitchFamily="18" charset="0"/>
                <a:cs typeface="Times New Roman" panose="02020603050405020304" pitchFamily="18" charset="0"/>
              </a:rPr>
              <a:t>Nombre du moteurs utilisés : </a:t>
            </a:r>
            <a:r>
              <a:rPr lang="fr-FR" dirty="0">
                <a:latin typeface="Times New Roman" panose="02020603050405020304" pitchFamily="18" charset="0"/>
                <a:cs typeface="Times New Roman" panose="02020603050405020304" pitchFamily="18" charset="0"/>
              </a:rPr>
              <a:t>Plus de moteurs dans un drone signifie plus de bruit. Chaque moteur produit du bruit lorsqu'il fonctionne, et lorsque plusieurs moteurs tournent à des vitesses élevées pour maintenir le drone en vol, le niveau sonore global augmente</a:t>
            </a:r>
          </a:p>
        </p:txBody>
      </p:sp>
      <p:sp>
        <p:nvSpPr>
          <p:cNvPr id="9" name="Slide Number Placeholder 8">
            <a:extLst>
              <a:ext uri="{FF2B5EF4-FFF2-40B4-BE49-F238E27FC236}">
                <a16:creationId xmlns:a16="http://schemas.microsoft.com/office/drawing/2014/main" id="{39DDD9D8-D075-445F-90FD-8ED1A350578F}"/>
              </a:ext>
            </a:extLst>
          </p:cNvPr>
          <p:cNvSpPr>
            <a:spLocks noGrp="1"/>
          </p:cNvSpPr>
          <p:nvPr>
            <p:ph type="sldNum" sz="quarter" idx="12"/>
          </p:nvPr>
        </p:nvSpPr>
        <p:spPr>
          <a:xfrm>
            <a:off x="8610600" y="6491801"/>
            <a:ext cx="2743200" cy="365125"/>
          </a:xfrm>
        </p:spPr>
        <p:txBody>
          <a:bodyPr/>
          <a:lstStyle/>
          <a:p>
            <a:r>
              <a:rPr lang="fr-FR" sz="1600" b="1" dirty="0">
                <a:solidFill>
                  <a:schemeClr val="tx1"/>
                </a:solidFill>
              </a:rPr>
              <a:t>22</a:t>
            </a:r>
            <a:endParaRPr lang="fr-FR" b="1" dirty="0">
              <a:solidFill>
                <a:schemeClr val="tx1"/>
              </a:solidFill>
            </a:endParaRPr>
          </a:p>
        </p:txBody>
      </p:sp>
    </p:spTree>
    <p:extLst>
      <p:ext uri="{BB962C8B-B14F-4D97-AF65-F5344CB8AC3E}">
        <p14:creationId xmlns:p14="http://schemas.microsoft.com/office/powerpoint/2010/main" val="931962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1368219" y="-4018719"/>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492369" y="3879893"/>
            <a:ext cx="11246619" cy="2031325"/>
          </a:xfrm>
          <a:prstGeom prst="rect">
            <a:avLst/>
          </a:prstGeom>
        </p:spPr>
        <p:txBody>
          <a:bodyPr wrap="square">
            <a:spAutoFit/>
          </a:bodyPr>
          <a:lstStyle/>
          <a:p>
            <a:pPr algn="just"/>
            <a:r>
              <a:rPr lang="fr-FR" dirty="0">
                <a:latin typeface="Times New Roman" panose="02020603050405020304" pitchFamily="18" charset="0"/>
                <a:cs typeface="Times New Roman" panose="02020603050405020304" pitchFamily="18" charset="0"/>
              </a:rPr>
              <a:t>Le bruit généré par un drone peut avoir des répercussions à la fois sur l'environnement et sur les populations humaines.</a:t>
            </a:r>
          </a:p>
          <a:p>
            <a:pPr marL="285750" indent="-285750" algn="just">
              <a:buFont typeface="Arial" panose="020B0604020202020204" pitchFamily="34" charset="0"/>
              <a:buChar char="•"/>
            </a:pPr>
            <a:r>
              <a:rPr lang="fr-FR" b="1" dirty="0">
                <a:latin typeface="Times New Roman" panose="02020603050405020304" pitchFamily="18" charset="0"/>
                <a:cs typeface="Times New Roman" panose="02020603050405020304" pitchFamily="18" charset="0"/>
              </a:rPr>
              <a:t>Du point de vue environnemental</a:t>
            </a:r>
            <a:r>
              <a:rPr lang="fr-FR" dirty="0">
                <a:latin typeface="Times New Roman" panose="02020603050405020304" pitchFamily="18" charset="0"/>
                <a:cs typeface="Times New Roman" panose="02020603050405020304" pitchFamily="18" charset="0"/>
              </a:rPr>
              <a:t>: un bruit excessif peut perturber les écosystèmes et la faune, en particulier les animaux sensibles au bruit.</a:t>
            </a:r>
          </a:p>
          <a:p>
            <a:pPr marL="285750" indent="-285750" algn="just">
              <a:buFont typeface="Arial" panose="020B0604020202020204" pitchFamily="34" charset="0"/>
              <a:buChar char="•"/>
            </a:pPr>
            <a:r>
              <a:rPr lang="fr-FR" b="1" dirty="0">
                <a:latin typeface="Times New Roman" panose="02020603050405020304" pitchFamily="18" charset="0"/>
                <a:cs typeface="Times New Roman" panose="02020603050405020304" pitchFamily="18" charset="0"/>
              </a:rPr>
              <a:t>Du point de vue humain: </a:t>
            </a:r>
            <a:r>
              <a:rPr lang="fr-FR" dirty="0">
                <a:latin typeface="Times New Roman" panose="02020603050405020304" pitchFamily="18" charset="0"/>
                <a:cs typeface="Times New Roman" panose="02020603050405020304" pitchFamily="18" charset="0"/>
              </a:rPr>
              <a:t>le bruit des drones peut avoir un impact négatif sur la qualité de vie des personnes vivant à proximité des zones de vol des drone.</a:t>
            </a:r>
          </a:p>
          <a:p>
            <a:pPr marL="285750" indent="-285750" algn="just">
              <a:buFont typeface="Arial" panose="020B0604020202020204" pitchFamily="34" charset="0"/>
              <a:buChar char="•"/>
            </a:pPr>
            <a:r>
              <a:rPr lang="fr-FR" b="1" dirty="0">
                <a:latin typeface="Times New Roman" panose="02020603050405020304" pitchFamily="18" charset="0"/>
                <a:cs typeface="Times New Roman" panose="02020603050405020304" pitchFamily="18" charset="0"/>
              </a:rPr>
              <a:t>Du point de vue sanitaire</a:t>
            </a:r>
            <a:r>
              <a:rPr lang="fr-FR" dirty="0">
                <a:latin typeface="Times New Roman" panose="02020603050405020304" pitchFamily="18" charset="0"/>
                <a:cs typeface="Times New Roman" panose="02020603050405020304" pitchFamily="18" charset="0"/>
              </a:rPr>
              <a:t>: Cela peut entraîner des problèmes de sommeil, des troubles de la concentration, des maux de tête, de l'irritabilité et d'autres symptômes associés au stress sonore</a:t>
            </a:r>
            <a:endParaRPr lang="en-LT"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19FEF6F-741A-4D30-8DE6-084EFE747C35}"/>
              </a:ext>
            </a:extLst>
          </p:cNvPr>
          <p:cNvSpPr txBox="1"/>
          <p:nvPr/>
        </p:nvSpPr>
        <p:spPr>
          <a:xfrm>
            <a:off x="2352570" y="56015"/>
            <a:ext cx="7526214" cy="1015663"/>
          </a:xfrm>
          <a:prstGeom prst="rect">
            <a:avLst/>
          </a:prstGeom>
          <a:noFill/>
        </p:spPr>
        <p:txBody>
          <a:bodyPr wrap="square">
            <a:spAutoFit/>
          </a:bodyPr>
          <a:lstStyle/>
          <a:p>
            <a:pPr algn="ctr"/>
            <a:r>
              <a:rPr lang="fr-FR" sz="54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Problématique</a:t>
            </a:r>
            <a:r>
              <a:rPr lang="fr-FR" sz="60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Montserrat" panose="00000500000000000000" pitchFamily="2" charset="0"/>
              </a:rPr>
              <a:t> </a:t>
            </a:r>
            <a:endParaRPr lang="fr-FR" sz="6000" b="0" cap="none" spc="0" dirty="0">
              <a:ln w="0"/>
              <a:effectLst>
                <a:glow rad="139700">
                  <a:schemeClr val="accent1">
                    <a:satMod val="175000"/>
                    <a:alpha val="40000"/>
                  </a:schemeClr>
                </a:glow>
                <a:outerShdw blurRad="38100" dist="25400" dir="5400000" algn="ctr" rotWithShape="0">
                  <a:srgbClr val="6E747A">
                    <a:alpha val="43000"/>
                  </a:srgbClr>
                </a:outerShdw>
              </a:effectLst>
            </a:endParaRPr>
          </a:p>
        </p:txBody>
      </p:sp>
      <mc:AlternateContent xmlns:mc="http://schemas.openxmlformats.org/markup-compatibility/2006">
        <mc:Choice xmlns:am3d="http://schemas.microsoft.com/office/drawing/2017/model3d" Requires="am3d">
          <p:graphicFrame>
            <p:nvGraphicFramePr>
              <p:cNvPr id="24" name="3D Model 23">
                <a:extLst>
                  <a:ext uri="{FF2B5EF4-FFF2-40B4-BE49-F238E27FC236}">
                    <a16:creationId xmlns:a16="http://schemas.microsoft.com/office/drawing/2014/main" id="{7EA8E821-0213-499B-ACEC-78A1E4839D5F}"/>
                  </a:ext>
                </a:extLst>
              </p:cNvPr>
              <p:cNvGraphicFramePr>
                <a:graphicFrameLocks noChangeAspect="1"/>
              </p:cNvGraphicFramePr>
              <p:nvPr>
                <p:extLst>
                  <p:ext uri="{D42A27DB-BD31-4B8C-83A1-F6EECF244321}">
                    <p14:modId xmlns:p14="http://schemas.microsoft.com/office/powerpoint/2010/main" val="3176682395"/>
                  </p:ext>
                </p:extLst>
              </p:nvPr>
            </p:nvGraphicFramePr>
            <p:xfrm>
              <a:off x="4120323" y="973669"/>
              <a:ext cx="4519506" cy="3921887"/>
            </p:xfrm>
            <a:graphic>
              <a:graphicData uri="http://schemas.microsoft.com/office/drawing/2017/model3d">
                <am3d:model3d r:embed="rId3">
                  <am3d:spPr>
                    <a:xfrm>
                      <a:off x="0" y="0"/>
                      <a:ext cx="4519506" cy="3921887"/>
                    </a:xfrm>
                    <a:prstGeom prst="rect">
                      <a:avLst/>
                    </a:prstGeom>
                  </am3d:spPr>
                  <am3d:camera>
                    <am3d:pos x="0" y="0" z="67339964"/>
                    <am3d:up dx="0" dy="36000000" dz="0"/>
                    <am3d:lookAt x="0" y="0" z="0"/>
                    <am3d:perspective fov="2700000"/>
                  </am3d:camera>
                  <am3d:trans>
                    <am3d:meterPerModelUnit n="40639" d="1000000"/>
                    <am3d:preTrans dx="-5003" dy="2272508" dz="668535"/>
                    <am3d:scale>
                      <am3d:sx n="1000000" d="1000000"/>
                      <am3d:sy n="1000000" d="1000000"/>
                      <am3d:sz n="1000000" d="1000000"/>
                    </am3d:scale>
                    <am3d:rot ax="1672399" ay="-1240939" az="-634823"/>
                    <am3d:postTrans dx="0" dy="0" dz="0"/>
                  </am3d:trans>
                  <am3d:raster rName="Office3DRenderer" rVer="16.0.8326">
                    <am3d:blip r:embed="rId4"/>
                  </am3d:raster>
                  <am3d:objViewport viewportSz="125500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a:extLst>
                  <a:ext uri="{FF2B5EF4-FFF2-40B4-BE49-F238E27FC236}">
                    <a16:creationId xmlns:a16="http://schemas.microsoft.com/office/drawing/2014/main" id="{7EA8E821-0213-499B-ACEC-78A1E4839D5F}"/>
                  </a:ext>
                </a:extLst>
              </p:cNvPr>
              <p:cNvPicPr>
                <a:picLocks noGrp="1" noRot="1" noChangeAspect="1" noMove="1" noResize="1" noEditPoints="1" noAdjustHandles="1" noChangeArrowheads="1" noChangeShapeType="1" noCrop="1"/>
              </p:cNvPicPr>
              <p:nvPr/>
            </p:nvPicPr>
            <p:blipFill>
              <a:blip r:embed="rId4"/>
              <a:stretch>
                <a:fillRect/>
              </a:stretch>
            </p:blipFill>
            <p:spPr>
              <a:xfrm>
                <a:off x="4120323" y="973669"/>
                <a:ext cx="4519506" cy="3921887"/>
              </a:xfrm>
              <a:prstGeom prst="rect">
                <a:avLst/>
              </a:prstGeom>
            </p:spPr>
          </p:pic>
        </mc:Fallback>
      </mc:AlternateContent>
      <p:sp>
        <p:nvSpPr>
          <p:cNvPr id="26" name="Rectangle: Rounded Corners 25">
            <a:extLst>
              <a:ext uri="{FF2B5EF4-FFF2-40B4-BE49-F238E27FC236}">
                <a16:creationId xmlns:a16="http://schemas.microsoft.com/office/drawing/2014/main" id="{BE3A9D8C-A2B6-4F18-8687-57618AD8A053}"/>
              </a:ext>
            </a:extLst>
          </p:cNvPr>
          <p:cNvSpPr/>
          <p:nvPr/>
        </p:nvSpPr>
        <p:spPr>
          <a:xfrm>
            <a:off x="-13251" y="6430818"/>
            <a:ext cx="12205252" cy="125990"/>
          </a:xfrm>
          <a:prstGeom prst="roundRect">
            <a:avLst/>
          </a:prstGeom>
          <a:gradFill flip="none" rotWithShape="1">
            <a:gsLst>
              <a:gs pos="28000">
                <a:schemeClr val="tx2">
                  <a:lumMod val="7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Arrow: Pentagon 26">
            <a:extLst>
              <a:ext uri="{FF2B5EF4-FFF2-40B4-BE49-F238E27FC236}">
                <a16:creationId xmlns:a16="http://schemas.microsoft.com/office/drawing/2014/main" id="{BDF15CEE-7BBA-4993-9C1C-27BE61F52ACB}"/>
              </a:ext>
            </a:extLst>
          </p:cNvPr>
          <p:cNvSpPr/>
          <p:nvPr/>
        </p:nvSpPr>
        <p:spPr>
          <a:xfrm rot="10800000">
            <a:off x="8772654" y="634823"/>
            <a:ext cx="3458699" cy="125988"/>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Arrow: Pentagon 27">
            <a:extLst>
              <a:ext uri="{FF2B5EF4-FFF2-40B4-BE49-F238E27FC236}">
                <a16:creationId xmlns:a16="http://schemas.microsoft.com/office/drawing/2014/main" id="{852A8427-9D68-4347-A60E-578BC93B38AC}"/>
              </a:ext>
            </a:extLst>
          </p:cNvPr>
          <p:cNvSpPr/>
          <p:nvPr/>
        </p:nvSpPr>
        <p:spPr>
          <a:xfrm>
            <a:off x="0" y="665332"/>
            <a:ext cx="3419347" cy="99734"/>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TextBox 12">
            <a:extLst>
              <a:ext uri="{FF2B5EF4-FFF2-40B4-BE49-F238E27FC236}">
                <a16:creationId xmlns:a16="http://schemas.microsoft.com/office/drawing/2014/main" id="{D3B74637-3529-41C3-B9A3-6A2B2E790BC6}"/>
              </a:ext>
            </a:extLst>
          </p:cNvPr>
          <p:cNvSpPr txBox="1"/>
          <p:nvPr/>
        </p:nvSpPr>
        <p:spPr>
          <a:xfrm>
            <a:off x="4120323" y="892631"/>
            <a:ext cx="5435714" cy="400110"/>
          </a:xfrm>
          <a:prstGeom prst="rect">
            <a:avLst/>
          </a:prstGeom>
          <a:noFill/>
        </p:spPr>
        <p:txBody>
          <a:bodyPr wrap="square" rtlCol="0">
            <a:spAutoFit/>
          </a:bodyPr>
          <a:lstStyle/>
          <a:p>
            <a:r>
              <a:rPr lang="fr-FR" sz="2000" b="1" u="sng" dirty="0">
                <a:latin typeface="Times New Roman" panose="02020603050405020304" pitchFamily="18" charset="0"/>
                <a:cs typeface="Times New Roman" panose="02020603050405020304" pitchFamily="18" charset="0"/>
              </a:rPr>
              <a:t>Conséquence de la problématique:</a:t>
            </a:r>
          </a:p>
        </p:txBody>
      </p:sp>
      <p:sp>
        <p:nvSpPr>
          <p:cNvPr id="5" name="Slide Number Placeholder 4">
            <a:extLst>
              <a:ext uri="{FF2B5EF4-FFF2-40B4-BE49-F238E27FC236}">
                <a16:creationId xmlns:a16="http://schemas.microsoft.com/office/drawing/2014/main" id="{FEFA1F91-AACF-4733-8AED-048F07D36B69}"/>
              </a:ext>
            </a:extLst>
          </p:cNvPr>
          <p:cNvSpPr>
            <a:spLocks noGrp="1"/>
          </p:cNvSpPr>
          <p:nvPr>
            <p:ph type="sldNum" sz="quarter" idx="12"/>
          </p:nvPr>
        </p:nvSpPr>
        <p:spPr>
          <a:xfrm>
            <a:off x="8610600" y="6506938"/>
            <a:ext cx="2743200" cy="365125"/>
          </a:xfrm>
        </p:spPr>
        <p:txBody>
          <a:bodyPr/>
          <a:lstStyle/>
          <a:p>
            <a:r>
              <a:rPr lang="fr-FR" sz="1600" b="1" dirty="0">
                <a:solidFill>
                  <a:schemeClr val="tx1"/>
                </a:solidFill>
              </a:rPr>
              <a:t>23</a:t>
            </a:r>
            <a:endParaRPr lang="fr-FR" b="1" dirty="0">
              <a:solidFill>
                <a:schemeClr val="tx1"/>
              </a:solidFill>
            </a:endParaRPr>
          </a:p>
        </p:txBody>
      </p:sp>
    </p:spTree>
    <p:extLst>
      <p:ext uri="{BB962C8B-B14F-4D97-AF65-F5344CB8AC3E}">
        <p14:creationId xmlns:p14="http://schemas.microsoft.com/office/powerpoint/2010/main" val="26011070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AFAC6AD-E06A-BD4A-AB39-35849B2BFA2D}"/>
              </a:ext>
            </a:extLst>
          </p:cNvPr>
          <p:cNvCxnSpPr>
            <a:cxnSpLocks/>
          </p:cNvCxnSpPr>
          <p:nvPr/>
        </p:nvCxnSpPr>
        <p:spPr>
          <a:xfrm flipV="1">
            <a:off x="2345880" y="3748888"/>
            <a:ext cx="1138673" cy="1017992"/>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70ECD39E-EC9A-954A-B4CF-9BCD99C8CFAE}"/>
              </a:ext>
            </a:extLst>
          </p:cNvPr>
          <p:cNvCxnSpPr>
            <a:cxnSpLocks/>
          </p:cNvCxnSpPr>
          <p:nvPr/>
        </p:nvCxnSpPr>
        <p:spPr>
          <a:xfrm flipH="1" flipV="1">
            <a:off x="5694835" y="3754626"/>
            <a:ext cx="1084443" cy="749244"/>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a:extLst>
              <a:ext uri="{FF2B5EF4-FFF2-40B4-BE49-F238E27FC236}">
                <a16:creationId xmlns:a16="http://schemas.microsoft.com/office/drawing/2014/main" id="{0DF68F12-370D-1E45-B388-B3EB7E9D3A9F}"/>
              </a:ext>
            </a:extLst>
          </p:cNvPr>
          <p:cNvCxnSpPr>
            <a:cxnSpLocks/>
          </p:cNvCxnSpPr>
          <p:nvPr/>
        </p:nvCxnSpPr>
        <p:spPr>
          <a:xfrm flipH="1">
            <a:off x="8626422" y="3617670"/>
            <a:ext cx="1251812" cy="853101"/>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mc:Choice xmlns:psez="http://schemas.microsoft.com/office/powerpoint/2016/sectionzoom" Requires="psez">
          <p:graphicFrame>
            <p:nvGraphicFramePr>
              <p:cNvPr id="12" name="Section Zoom 11">
                <a:extLst>
                  <a:ext uri="{FF2B5EF4-FFF2-40B4-BE49-F238E27FC236}">
                    <a16:creationId xmlns:a16="http://schemas.microsoft.com/office/drawing/2014/main" id="{C195487E-923E-634E-A4C3-E9368C2DE565}"/>
                  </a:ext>
                </a:extLst>
              </p:cNvPr>
              <p:cNvGraphicFramePr>
                <a:graphicFrameLocks noChangeAspect="1"/>
              </p:cNvGraphicFramePr>
              <p:nvPr>
                <p:extLst>
                  <p:ext uri="{D42A27DB-BD31-4B8C-83A1-F6EECF244321}">
                    <p14:modId xmlns:p14="http://schemas.microsoft.com/office/powerpoint/2010/main" val="162246371"/>
                  </p:ext>
                </p:extLst>
              </p:nvPr>
            </p:nvGraphicFramePr>
            <p:xfrm>
              <a:off x="8536162" y="4584675"/>
              <a:ext cx="3588214" cy="2018370"/>
            </p:xfrm>
            <a:graphic>
              <a:graphicData uri="http://schemas.microsoft.com/office/powerpoint/2016/sectionzoom">
                <psez:sectionZm>
                  <psez:sectionZmObj sectionId="{D01103C6-D9B4-874A-903D-1D54C47D2E73}">
                    <psez:zmPr id="{23888936-E0DE-5545-AD69-CCF83ACA0790}" transitionDur="1000" showBg="0">
                      <p166:blipFill xmlns:p166="http://schemas.microsoft.com/office/powerpoint/2016/6/main">
                        <a:blip r:embed="rId3"/>
                        <a:stretch>
                          <a:fillRect/>
                        </a:stretch>
                      </p166:blipFill>
                      <p166:spPr xmlns:p166="http://schemas.microsoft.com/office/powerpoint/2016/6/main">
                        <a:xfrm>
                          <a:off x="0" y="0"/>
                          <a:ext cx="3588214" cy="2018370"/>
                        </a:xfrm>
                        <a:prstGeom prst="rect">
                          <a:avLst/>
                        </a:prstGeom>
                        <a:effectLst>
                          <a:outerShdw blurRad="342900" dir="8760000" sx="108000" sy="108000" algn="ctr" rotWithShape="0">
                            <a:schemeClr val="accent1">
                              <a:lumMod val="50000"/>
                              <a:alpha val="47000"/>
                            </a:schemeClr>
                          </a:outerShdw>
                        </a:effectLst>
                      </p166:spPr>
                    </psez:zmPr>
                  </psez:sectionZmObj>
                </psez:sectionZm>
              </a:graphicData>
            </a:graphic>
          </p:graphicFrame>
        </mc:Choice>
        <mc:Fallback>
          <p:pic>
            <p:nvPicPr>
              <p:cNvPr id="12" name="Section Zoom 11">
                <a:hlinkClick r:id="rId4" action="ppaction://hlinksldjump"/>
                <a:extLst>
                  <a:ext uri="{FF2B5EF4-FFF2-40B4-BE49-F238E27FC236}">
                    <a16:creationId xmlns:a16="http://schemas.microsoft.com/office/drawing/2014/main" id="{C195487E-923E-634E-A4C3-E9368C2DE565}"/>
                  </a:ext>
                </a:extLst>
              </p:cNvPr>
              <p:cNvPicPr>
                <a:picLocks noGrp="1" noRot="1" noChangeAspect="1" noMove="1" noResize="1" noEditPoints="1" noAdjustHandles="1" noChangeArrowheads="1" noChangeShapeType="1"/>
              </p:cNvPicPr>
              <p:nvPr/>
            </p:nvPicPr>
            <p:blipFill>
              <a:blip r:embed="rId3"/>
              <a:stretch>
                <a:fillRect/>
              </a:stretch>
            </p:blipFill>
            <p:spPr>
              <a:xfrm>
                <a:off x="8536162" y="4584675"/>
                <a:ext cx="3588214" cy="2018370"/>
              </a:xfrm>
              <a:prstGeom prst="rect">
                <a:avLst/>
              </a:prstGeom>
              <a:effectLst>
                <a:outerShdw blurRad="342900" dir="8760000" sx="108000" sy="108000" algn="ctr" rotWithShape="0">
                  <a:schemeClr val="accent1">
                    <a:lumMod val="50000"/>
                    <a:alpha val="47000"/>
                  </a:schemeClr>
                </a:outerShdw>
              </a:effectLst>
            </p:spPr>
          </p:pic>
        </mc:Fallback>
      </mc:AlternateContent>
      <mc:AlternateContent xmlns:mc="http://schemas.openxmlformats.org/markup-compatibility/2006">
        <mc:Choice xmlns:psez="http://schemas.microsoft.com/office/powerpoint/2016/sectionzoom" Requires="psez">
          <p:graphicFrame>
            <p:nvGraphicFramePr>
              <p:cNvPr id="17" name="Section Zoom 16">
                <a:extLst>
                  <a:ext uri="{FF2B5EF4-FFF2-40B4-BE49-F238E27FC236}">
                    <a16:creationId xmlns:a16="http://schemas.microsoft.com/office/drawing/2014/main" id="{BA3A39B2-158B-2B4C-A1B4-DCCBD75CA15C}"/>
                  </a:ext>
                </a:extLst>
              </p:cNvPr>
              <p:cNvGraphicFramePr>
                <a:graphicFrameLocks noChangeAspect="1"/>
              </p:cNvGraphicFramePr>
              <p:nvPr>
                <p:extLst>
                  <p:ext uri="{D42A27DB-BD31-4B8C-83A1-F6EECF244321}">
                    <p14:modId xmlns:p14="http://schemas.microsoft.com/office/powerpoint/2010/main" val="2879499958"/>
                  </p:ext>
                </p:extLst>
              </p:nvPr>
            </p:nvGraphicFramePr>
            <p:xfrm>
              <a:off x="5461596" y="3408701"/>
              <a:ext cx="3588214" cy="2018370"/>
            </p:xfrm>
            <a:graphic>
              <a:graphicData uri="http://schemas.microsoft.com/office/powerpoint/2016/sectionzoom">
                <psez:sectionZm>
                  <psez:sectionZmObj sectionId="{17ED8106-7472-CA40-A9D6-5927206203E6}">
                    <psez:zmPr id="{BED1C54D-1895-F149-B351-02B981A8A5BF}" transitionDur="1000" showBg="0">
                      <p166:blipFill xmlns:p166="http://schemas.microsoft.com/office/powerpoint/2016/6/main">
                        <a:blip r:embed="rId5"/>
                        <a:stretch>
                          <a:fillRect/>
                        </a:stretch>
                      </p166:blipFill>
                      <p166:spPr xmlns:p166="http://schemas.microsoft.com/office/powerpoint/2016/6/main">
                        <a:xfrm>
                          <a:off x="0" y="0"/>
                          <a:ext cx="3588214" cy="2018370"/>
                        </a:xfrm>
                        <a:prstGeom prst="rect">
                          <a:avLst/>
                        </a:prstGeom>
                        <a:effectLst>
                          <a:outerShdw blurRad="165100" dist="63500" dir="5400000" sx="110000" sy="110000" algn="ctr" rotWithShape="0">
                            <a:schemeClr val="bg2">
                              <a:lumMod val="25000"/>
                              <a:alpha val="57000"/>
                            </a:schemeClr>
                          </a:outerShdw>
                        </a:effectLst>
                      </p166:spPr>
                    </psez:zmPr>
                  </psez:sectionZmObj>
                </psez:sectionZm>
              </a:graphicData>
            </a:graphic>
          </p:graphicFrame>
        </mc:Choice>
        <mc:Fallback>
          <p:pic>
            <p:nvPicPr>
              <p:cNvPr id="17" name="Section Zoom 16">
                <a:hlinkClick r:id="rId6" action="ppaction://hlinksldjump"/>
                <a:extLst>
                  <a:ext uri="{FF2B5EF4-FFF2-40B4-BE49-F238E27FC236}">
                    <a16:creationId xmlns:a16="http://schemas.microsoft.com/office/drawing/2014/main" id="{BA3A39B2-158B-2B4C-A1B4-DCCBD75CA15C}"/>
                  </a:ext>
                </a:extLst>
              </p:cNvPr>
              <p:cNvPicPr>
                <a:picLocks noGrp="1" noRot="1" noChangeAspect="1" noMove="1" noResize="1" noEditPoints="1" noAdjustHandles="1" noChangeArrowheads="1" noChangeShapeType="1"/>
              </p:cNvPicPr>
              <p:nvPr/>
            </p:nvPicPr>
            <p:blipFill>
              <a:blip r:embed="rId5"/>
              <a:stretch>
                <a:fillRect/>
              </a:stretch>
            </p:blipFill>
            <p:spPr>
              <a:xfrm>
                <a:off x="5461596" y="3408701"/>
                <a:ext cx="3588214" cy="2018370"/>
              </a:xfrm>
              <a:prstGeom prst="rect">
                <a:avLst/>
              </a:prstGeom>
              <a:effectLst>
                <a:outerShdw blurRad="165100" dist="63500" dir="5400000" sx="110000" sy="110000" algn="ctr" rotWithShape="0">
                  <a:schemeClr val="bg2">
                    <a:lumMod val="25000"/>
                    <a:alpha val="57000"/>
                  </a:schemeClr>
                </a:outerShdw>
              </a:effectLst>
            </p:spPr>
          </p:pic>
        </mc:Fallback>
      </mc:AlternateContent>
      <mc:AlternateContent xmlns:mc="http://schemas.openxmlformats.org/markup-compatibility/2006">
        <mc:Choice xmlns:psez="http://schemas.microsoft.com/office/powerpoint/2016/sectionzoom" Requires="psez">
          <p:graphicFrame>
            <p:nvGraphicFramePr>
              <p:cNvPr id="6" name="Section Zoom 5">
                <a:extLst>
                  <a:ext uri="{FF2B5EF4-FFF2-40B4-BE49-F238E27FC236}">
                    <a16:creationId xmlns:a16="http://schemas.microsoft.com/office/drawing/2014/main" id="{039C2E45-7383-084C-A25A-231F40FCFD88}"/>
                  </a:ext>
                </a:extLst>
              </p:cNvPr>
              <p:cNvGraphicFramePr>
                <a:graphicFrameLocks noChangeAspect="1"/>
              </p:cNvGraphicFramePr>
              <p:nvPr>
                <p:extLst>
                  <p:ext uri="{D42A27DB-BD31-4B8C-83A1-F6EECF244321}">
                    <p14:modId xmlns:p14="http://schemas.microsoft.com/office/powerpoint/2010/main" val="3139850284"/>
                  </p:ext>
                </p:extLst>
              </p:nvPr>
            </p:nvGraphicFramePr>
            <p:xfrm>
              <a:off x="2559668" y="2272878"/>
              <a:ext cx="3660487" cy="2059023"/>
            </p:xfrm>
            <a:graphic>
              <a:graphicData uri="http://schemas.microsoft.com/office/powerpoint/2016/sectionzoom">
                <psez:sectionZm>
                  <psez:sectionZmObj sectionId="{34C61D3D-3DDA-8544-919D-38908B71CF6E}">
                    <psez:zmPr id="{4BF83247-9042-D446-B9D6-CD882B6CF45B}" transitionDur="1000" showBg="0">
                      <p166:blipFill xmlns:p166="http://schemas.microsoft.com/office/powerpoint/2016/6/main">
                        <a:blip r:embed="rId7"/>
                        <a:stretch>
                          <a:fillRect/>
                        </a:stretch>
                      </p166:blipFill>
                      <p166:spPr xmlns:p166="http://schemas.microsoft.com/office/powerpoint/2016/6/main">
                        <a:xfrm>
                          <a:off x="0" y="0"/>
                          <a:ext cx="3660487" cy="2059023"/>
                        </a:xfrm>
                        <a:prstGeom prst="rect">
                          <a:avLst/>
                        </a:prstGeom>
                        <a:noFill/>
                        <a:ln>
                          <a:noFill/>
                        </a:ln>
                        <a:effectLst>
                          <a:outerShdw blurRad="381000" dist="88900" dir="5340000" sx="94000" sy="94000" algn="ctr" rotWithShape="0">
                            <a:schemeClr val="tx2"/>
                          </a:outerShdw>
                          <a:reflection stA="0" endPos="65000" dist="50800" dir="5400000" sy="-100000" algn="bl" rotWithShape="0"/>
                        </a:effectLst>
                      </p166:spPr>
                    </psez:zmPr>
                  </psez:sectionZmObj>
                </psez:sectionZm>
              </a:graphicData>
            </a:graphic>
          </p:graphicFrame>
        </mc:Choice>
        <mc:Fallback>
          <p:pic>
            <p:nvPicPr>
              <p:cNvPr id="6" name="Section Zoom 5">
                <a:hlinkClick r:id="rId8" action="ppaction://hlinksldjump"/>
                <a:extLst>
                  <a:ext uri="{FF2B5EF4-FFF2-40B4-BE49-F238E27FC236}">
                    <a16:creationId xmlns:a16="http://schemas.microsoft.com/office/drawing/2014/main" id="{039C2E45-7383-084C-A25A-231F40FCFD88}"/>
                  </a:ext>
                </a:extLst>
              </p:cNvPr>
              <p:cNvPicPr>
                <a:picLocks noGrp="1" noRot="1" noChangeAspect="1" noMove="1" noResize="1" noEditPoints="1" noAdjustHandles="1" noChangeArrowheads="1" noChangeShapeType="1"/>
              </p:cNvPicPr>
              <p:nvPr/>
            </p:nvPicPr>
            <p:blipFill>
              <a:blip r:embed="rId7"/>
              <a:stretch>
                <a:fillRect/>
              </a:stretch>
            </p:blipFill>
            <p:spPr>
              <a:xfrm>
                <a:off x="2559668" y="2272878"/>
                <a:ext cx="3660487" cy="2059023"/>
              </a:xfrm>
              <a:prstGeom prst="rect">
                <a:avLst/>
              </a:prstGeom>
              <a:noFill/>
              <a:ln>
                <a:noFill/>
              </a:ln>
              <a:effectLst>
                <a:outerShdw blurRad="381000" dist="88900" dir="5340000" sx="94000" sy="94000" algn="ctr" rotWithShape="0">
                  <a:schemeClr val="tx2"/>
                </a:outerShdw>
                <a:reflection stA="0" endPos="650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B2D661A4-8895-1E43-9238-4B6D30F2FF2A}"/>
                  </a:ext>
                </a:extLst>
              </p:cNvPr>
              <p:cNvGraphicFramePr>
                <a:graphicFrameLocks noChangeAspect="1"/>
              </p:cNvGraphicFramePr>
              <p:nvPr>
                <p:extLst>
                  <p:ext uri="{D42A27DB-BD31-4B8C-83A1-F6EECF244321}">
                    <p14:modId xmlns:p14="http://schemas.microsoft.com/office/powerpoint/2010/main" val="2297385819"/>
                  </p:ext>
                </p:extLst>
              </p:nvPr>
            </p:nvGraphicFramePr>
            <p:xfrm>
              <a:off x="-74546" y="1033816"/>
              <a:ext cx="3484553" cy="1960061"/>
            </p:xfrm>
            <a:graphic>
              <a:graphicData uri="http://schemas.microsoft.com/office/powerpoint/2016/sectionzoom">
                <psez:sectionZm>
                  <psez:sectionZmObj sectionId="{DBB0F080-D76F-2449-A8A8-97428CE5CDE4}">
                    <psez:zmPr id="{E31B0801-3E89-AF44-A1B1-5F4CCB54772F}" transitionDur="1000" showBg="0">
                      <p166:blipFill xmlns:p166="http://schemas.microsoft.com/office/powerpoint/2016/6/main">
                        <a:blip r:embed="rId9"/>
                        <a:stretch>
                          <a:fillRect/>
                        </a:stretch>
                      </p166:blipFill>
                      <p166:spPr xmlns:p166="http://schemas.microsoft.com/office/powerpoint/2016/6/main">
                        <a:xfrm>
                          <a:off x="0" y="0"/>
                          <a:ext cx="3484553" cy="1960061"/>
                        </a:xfrm>
                        <a:prstGeom prst="rect">
                          <a:avLst/>
                        </a:prstGeom>
                        <a:effectLst>
                          <a:outerShdw blurRad="609600" dist="76200" dir="8040000" sx="94000" sy="94000" algn="ctr" rotWithShape="0">
                            <a:schemeClr val="tx2">
                              <a:lumMod val="75000"/>
                            </a:schemeClr>
                          </a:outerShdw>
                        </a:effectLst>
                      </p166:spPr>
                    </psez:zmPr>
                  </psez:sectionZmObj>
                </psez:sectionZm>
              </a:graphicData>
            </a:graphic>
          </p:graphicFrame>
        </mc:Choice>
        <mc:Fallback xmlns="">
          <p:pic>
            <p:nvPicPr>
              <p:cNvPr id="4" name="Section Zoom 3">
                <a:hlinkClick r:id="rId13" action="ppaction://hlinksldjump"/>
                <a:extLst>
                  <a:ext uri="{FF2B5EF4-FFF2-40B4-BE49-F238E27FC236}">
                    <a16:creationId xmlns:a16="http://schemas.microsoft.com/office/drawing/2014/main" id="{B2D661A4-8895-1E43-9238-4B6D30F2FF2A}"/>
                  </a:ext>
                </a:extLst>
              </p:cNvPr>
              <p:cNvPicPr>
                <a:picLocks noGrp="1" noRot="1" noChangeAspect="1" noMove="1" noResize="1" noEditPoints="1" noAdjustHandles="1" noChangeArrowheads="1" noChangeShapeType="1"/>
              </p:cNvPicPr>
              <p:nvPr/>
            </p:nvPicPr>
            <p:blipFill>
              <a:blip r:embed="rId14"/>
              <a:stretch>
                <a:fillRect/>
              </a:stretch>
            </p:blipFill>
            <p:spPr>
              <a:xfrm>
                <a:off x="-74546" y="1033816"/>
                <a:ext cx="3484553" cy="1960061"/>
              </a:xfrm>
              <a:prstGeom prst="rect">
                <a:avLst/>
              </a:prstGeom>
              <a:effectLst>
                <a:outerShdw blurRad="609600" dist="76200" dir="8040000" sx="94000" sy="94000" algn="ctr" rotWithShape="0">
                  <a:schemeClr val="tx2">
                    <a:lumMod val="75000"/>
                  </a:schemeClr>
                </a:outerShdw>
              </a:effectLst>
            </p:spPr>
          </p:pic>
        </mc:Fallback>
      </mc:AlternateContent>
      <mc:AlternateContent xmlns:mc="http://schemas.openxmlformats.org/markup-compatibility/2006">
        <mc:Choice xmlns:am3d="http://schemas.microsoft.com/office/drawing/2017/model3d" Requires="am3d">
          <p:graphicFrame>
            <p:nvGraphicFramePr>
              <p:cNvPr id="16" name="3D Model 15">
                <a:extLst>
                  <a:ext uri="{FF2B5EF4-FFF2-40B4-BE49-F238E27FC236}">
                    <a16:creationId xmlns:a16="http://schemas.microsoft.com/office/drawing/2014/main" id="{F8FD169D-6779-48F7-AA8A-056CE11BE93E}"/>
                  </a:ext>
                </a:extLst>
              </p:cNvPr>
              <p:cNvGraphicFramePr>
                <a:graphicFrameLocks noChangeAspect="1"/>
              </p:cNvGraphicFramePr>
              <p:nvPr>
                <p:extLst>
                  <p:ext uri="{D42A27DB-BD31-4B8C-83A1-F6EECF244321}">
                    <p14:modId xmlns:p14="http://schemas.microsoft.com/office/powerpoint/2010/main" val="3751873737"/>
                  </p:ext>
                </p:extLst>
              </p:nvPr>
            </p:nvGraphicFramePr>
            <p:xfrm>
              <a:off x="6237056" y="764413"/>
              <a:ext cx="7818685" cy="5075955"/>
            </p:xfrm>
            <a:graphic>
              <a:graphicData uri="http://schemas.microsoft.com/office/drawing/2017/model3d">
                <am3d:model3d r:embed="rId15">
                  <am3d:spPr>
                    <a:xfrm>
                      <a:off x="0" y="0"/>
                      <a:ext cx="7818685" cy="5075955"/>
                    </a:xfrm>
                    <a:prstGeom prst="rect">
                      <a:avLst/>
                    </a:prstGeom>
                  </am3d:spPr>
                  <am3d:camera>
                    <am3d:pos x="0" y="0" z="67339964"/>
                    <am3d:up dx="0" dy="36000000" dz="0"/>
                    <am3d:lookAt x="0" y="0" z="0"/>
                    <am3d:perspective fov="2700000"/>
                  </am3d:camera>
                  <am3d:trans>
                    <am3d:meterPerModelUnit n="40639" d="1000000"/>
                    <am3d:preTrans dx="-5003" dy="2272508" dz="668535"/>
                    <am3d:scale>
                      <am3d:sx n="1000000" d="1000000"/>
                      <am3d:sy n="1000000" d="1000000"/>
                      <am3d:sz n="1000000" d="1000000"/>
                    </am3d:scale>
                    <am3d:rot ax="1068094" ay="-1929481" az="-581907"/>
                    <am3d:postTrans dx="0" dy="0" dz="0"/>
                  </am3d:trans>
                  <am3d:raster rName="Office3DRenderer" rVer="16.0.8326">
                    <am3d:blip r:embed="rId16"/>
                  </am3d:raster>
                  <am3d:objViewport viewportSz="168087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a:extLst>
                  <a:ext uri="{FF2B5EF4-FFF2-40B4-BE49-F238E27FC236}">
                    <a16:creationId xmlns:a16="http://schemas.microsoft.com/office/drawing/2014/main" id="{F8FD169D-6779-48F7-AA8A-056CE11BE93E}"/>
                  </a:ext>
                </a:extLst>
              </p:cNvPr>
              <p:cNvPicPr>
                <a:picLocks noGrp="1" noRot="1" noChangeAspect="1" noMove="1" noResize="1" noEditPoints="1" noAdjustHandles="1" noChangeArrowheads="1" noChangeShapeType="1" noCrop="1"/>
              </p:cNvPicPr>
              <p:nvPr/>
            </p:nvPicPr>
            <p:blipFill>
              <a:blip r:embed="rId16"/>
              <a:stretch>
                <a:fillRect/>
              </a:stretch>
            </p:blipFill>
            <p:spPr>
              <a:xfrm>
                <a:off x="6237056" y="764413"/>
                <a:ext cx="7818685" cy="5075955"/>
              </a:xfrm>
              <a:prstGeom prst="rect">
                <a:avLst/>
              </a:prstGeom>
            </p:spPr>
          </p:pic>
        </mc:Fallback>
      </mc:AlternateContent>
      <p:sp>
        <p:nvSpPr>
          <p:cNvPr id="26" name="TextBox 25">
            <a:extLst>
              <a:ext uri="{FF2B5EF4-FFF2-40B4-BE49-F238E27FC236}">
                <a16:creationId xmlns:a16="http://schemas.microsoft.com/office/drawing/2014/main" id="{501580FB-5889-47CE-A6F6-8D5C56892423}"/>
              </a:ext>
            </a:extLst>
          </p:cNvPr>
          <p:cNvSpPr txBox="1"/>
          <p:nvPr/>
        </p:nvSpPr>
        <p:spPr>
          <a:xfrm>
            <a:off x="2345880" y="74855"/>
            <a:ext cx="7244860" cy="1015663"/>
          </a:xfrm>
          <a:prstGeom prst="rect">
            <a:avLst/>
          </a:prstGeom>
          <a:noFill/>
        </p:spPr>
        <p:txBody>
          <a:bodyPr wrap="square">
            <a:spAutoFit/>
          </a:bodyPr>
          <a:lstStyle/>
          <a:p>
            <a:pPr algn="ctr"/>
            <a:r>
              <a:rPr lang="fr-FR" sz="60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Drone Quadrirotor</a:t>
            </a:r>
          </a:p>
        </p:txBody>
      </p:sp>
      <p:sp>
        <p:nvSpPr>
          <p:cNvPr id="5" name="Slide Number Placeholder 4">
            <a:extLst>
              <a:ext uri="{FF2B5EF4-FFF2-40B4-BE49-F238E27FC236}">
                <a16:creationId xmlns:a16="http://schemas.microsoft.com/office/drawing/2014/main" id="{2805E1CF-D078-4C06-8E40-F1A47E442494}"/>
              </a:ext>
            </a:extLst>
          </p:cNvPr>
          <p:cNvSpPr>
            <a:spLocks noGrp="1"/>
          </p:cNvSpPr>
          <p:nvPr>
            <p:ph type="sldNum" sz="quarter" idx="12"/>
          </p:nvPr>
        </p:nvSpPr>
        <p:spPr>
          <a:xfrm>
            <a:off x="8626422" y="6447147"/>
            <a:ext cx="2743200" cy="365125"/>
          </a:xfrm>
        </p:spPr>
        <p:txBody>
          <a:bodyPr/>
          <a:lstStyle/>
          <a:p>
            <a:fld id="{BD72A2A8-704E-EF48-80AE-D3783EE37A42}" type="slidenum">
              <a:rPr lang="fr-FR" sz="1600" b="1" smtClean="0">
                <a:solidFill>
                  <a:schemeClr val="tx1"/>
                </a:solidFill>
              </a:rPr>
              <a:t>2</a:t>
            </a:fld>
            <a:endParaRPr lang="fr-FR" sz="1600" b="1" dirty="0">
              <a:solidFill>
                <a:schemeClr val="tx1"/>
              </a:solidFill>
            </a:endParaRPr>
          </a:p>
        </p:txBody>
      </p:sp>
    </p:spTree>
    <p:extLst>
      <p:ext uri="{BB962C8B-B14F-4D97-AF65-F5344CB8AC3E}">
        <p14:creationId xmlns:p14="http://schemas.microsoft.com/office/powerpoint/2010/main" val="2385354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38" name="TextBox 37">
            <a:extLst>
              <a:ext uri="{FF2B5EF4-FFF2-40B4-BE49-F238E27FC236}">
                <a16:creationId xmlns:a16="http://schemas.microsoft.com/office/drawing/2014/main" id="{316CD830-A1F6-4BB6-AE6A-168417F32CBA}"/>
              </a:ext>
            </a:extLst>
          </p:cNvPr>
          <p:cNvSpPr txBox="1"/>
          <p:nvPr/>
        </p:nvSpPr>
        <p:spPr>
          <a:xfrm>
            <a:off x="4745502" y="176115"/>
            <a:ext cx="7610620" cy="923330"/>
          </a:xfrm>
          <a:prstGeom prst="rect">
            <a:avLst/>
          </a:prstGeom>
          <a:noFill/>
        </p:spPr>
        <p:txBody>
          <a:bodyPr wrap="square">
            <a:spAutoFit/>
          </a:bodyPr>
          <a:lstStyle/>
          <a:p>
            <a:r>
              <a:rPr lang="fr-FR" sz="5400" dirty="0">
                <a:ln w="0"/>
                <a:effectLst>
                  <a:glow rad="1397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Solution</a:t>
            </a:r>
            <a:endParaRPr lang="fr-FR" sz="5400" dirty="0">
              <a:latin typeface="Times New Roman" panose="02020603050405020304" pitchFamily="18" charset="0"/>
              <a:cs typeface="Times New Roman" panose="02020603050405020304" pitchFamily="18" charset="0"/>
            </a:endParaRPr>
          </a:p>
        </p:txBody>
      </p:sp>
      <p:sp>
        <p:nvSpPr>
          <p:cNvPr id="39" name="Arrow: Pentagon 38">
            <a:extLst>
              <a:ext uri="{FF2B5EF4-FFF2-40B4-BE49-F238E27FC236}">
                <a16:creationId xmlns:a16="http://schemas.microsoft.com/office/drawing/2014/main" id="{C70807ED-27DD-4BEF-8AD3-E20D4430691A}"/>
              </a:ext>
            </a:extLst>
          </p:cNvPr>
          <p:cNvSpPr/>
          <p:nvPr/>
        </p:nvSpPr>
        <p:spPr>
          <a:xfrm>
            <a:off x="0" y="667121"/>
            <a:ext cx="3686447" cy="125986"/>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 name="Arrow: Pentagon 39">
            <a:extLst>
              <a:ext uri="{FF2B5EF4-FFF2-40B4-BE49-F238E27FC236}">
                <a16:creationId xmlns:a16="http://schemas.microsoft.com/office/drawing/2014/main" id="{433F5F18-42AD-489D-A18E-4E47047D2C12}"/>
              </a:ext>
            </a:extLst>
          </p:cNvPr>
          <p:cNvSpPr/>
          <p:nvPr/>
        </p:nvSpPr>
        <p:spPr>
          <a:xfrm rot="10800000">
            <a:off x="8342195" y="667120"/>
            <a:ext cx="3883029" cy="125986"/>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1" name="Rectangle: Rounded Corners 40">
            <a:extLst>
              <a:ext uri="{FF2B5EF4-FFF2-40B4-BE49-F238E27FC236}">
                <a16:creationId xmlns:a16="http://schemas.microsoft.com/office/drawing/2014/main" id="{F63953E3-2349-4BB3-8B34-4C77D6B6776B}"/>
              </a:ext>
            </a:extLst>
          </p:cNvPr>
          <p:cNvSpPr/>
          <p:nvPr/>
        </p:nvSpPr>
        <p:spPr>
          <a:xfrm>
            <a:off x="0" y="6506938"/>
            <a:ext cx="12192000" cy="99734"/>
          </a:xfrm>
          <a:prstGeom prst="roundRect">
            <a:avLst/>
          </a:prstGeom>
          <a:gradFill flip="none" rotWithShape="1">
            <a:gsLst>
              <a:gs pos="28000">
                <a:schemeClr val="tx2">
                  <a:lumMod val="7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TextBox 42">
            <a:extLst>
              <a:ext uri="{FF2B5EF4-FFF2-40B4-BE49-F238E27FC236}">
                <a16:creationId xmlns:a16="http://schemas.microsoft.com/office/drawing/2014/main" id="{EB8B050C-F8F6-40B4-85B0-BD6A91C0B893}"/>
              </a:ext>
            </a:extLst>
          </p:cNvPr>
          <p:cNvSpPr txBox="1"/>
          <p:nvPr/>
        </p:nvSpPr>
        <p:spPr>
          <a:xfrm>
            <a:off x="4745502" y="925504"/>
            <a:ext cx="7610620" cy="369332"/>
          </a:xfrm>
          <a:prstGeom prst="rect">
            <a:avLst/>
          </a:prstGeom>
          <a:noFill/>
        </p:spPr>
        <p:txBody>
          <a:bodyPr wrap="square">
            <a:spAutoFit/>
          </a:bodyPr>
          <a:lstStyle/>
          <a:p>
            <a:r>
              <a:rPr lang="fr-FR" sz="1800" b="1" u="sng" dirty="0">
                <a:latin typeface="Times New Roman" panose="02020603050405020304" pitchFamily="18" charset="0"/>
                <a:cs typeface="Times New Roman" panose="02020603050405020304" pitchFamily="18" charset="0"/>
              </a:rPr>
              <a:t>Solution en engrenage:</a:t>
            </a:r>
          </a:p>
        </p:txBody>
      </p:sp>
      <p:sp>
        <p:nvSpPr>
          <p:cNvPr id="3" name="ZoneTexte 2">
            <a:extLst>
              <a:ext uri="{FF2B5EF4-FFF2-40B4-BE49-F238E27FC236}">
                <a16:creationId xmlns:a16="http://schemas.microsoft.com/office/drawing/2014/main" id="{654FC46D-1235-96DC-E4E0-FB4FE6890EA0}"/>
              </a:ext>
            </a:extLst>
          </p:cNvPr>
          <p:cNvSpPr txBox="1"/>
          <p:nvPr/>
        </p:nvSpPr>
        <p:spPr>
          <a:xfrm>
            <a:off x="384313" y="1960911"/>
            <a:ext cx="11355175" cy="1200329"/>
          </a:xfrm>
          <a:prstGeom prst="rect">
            <a:avLst/>
          </a:prstGeom>
          <a:noFill/>
        </p:spPr>
        <p:txBody>
          <a:bodyPr wrap="square">
            <a:spAutoFit/>
          </a:bodyPr>
          <a:lstStyle/>
          <a:p>
            <a:pPr algn="just"/>
            <a:r>
              <a:rPr lang="fr-FR" dirty="0">
                <a:latin typeface="Times New Roman" panose="02020603050405020304" pitchFamily="18" charset="0"/>
                <a:cs typeface="Times New Roman" panose="02020603050405020304" pitchFamily="18" charset="0"/>
              </a:rPr>
              <a:t>Pour résoudre le problème du bruit dans les drones, une solution envisagée consiste à remplacer les quatre moteurs individuels par un seul moteur. L'objectif principal de cette approche est de réduire le niveau sonore global émis par le drone. Cependant, afin de maintenir la propulsion des hélices et assurer le fonctionnement optimal du drone, un système d'engrenages serait ajouté.</a:t>
            </a:r>
          </a:p>
        </p:txBody>
      </p:sp>
      <p:sp>
        <p:nvSpPr>
          <p:cNvPr id="5" name="Slide Number Placeholder 4">
            <a:extLst>
              <a:ext uri="{FF2B5EF4-FFF2-40B4-BE49-F238E27FC236}">
                <a16:creationId xmlns:a16="http://schemas.microsoft.com/office/drawing/2014/main" id="{45C040A7-D5D0-4671-9CCD-9791756C1495}"/>
              </a:ext>
            </a:extLst>
          </p:cNvPr>
          <p:cNvSpPr>
            <a:spLocks noGrp="1"/>
          </p:cNvSpPr>
          <p:nvPr>
            <p:ph type="sldNum" sz="quarter" idx="12"/>
          </p:nvPr>
        </p:nvSpPr>
        <p:spPr>
          <a:xfrm>
            <a:off x="8610600" y="6533339"/>
            <a:ext cx="2743200" cy="365125"/>
          </a:xfrm>
        </p:spPr>
        <p:txBody>
          <a:bodyPr/>
          <a:lstStyle/>
          <a:p>
            <a:r>
              <a:rPr lang="fr-FR" sz="1600" b="1" dirty="0">
                <a:solidFill>
                  <a:schemeClr val="tx1"/>
                </a:solidFill>
              </a:rPr>
              <a:t>24</a:t>
            </a:r>
            <a:endParaRPr lang="fr-FR" b="1" dirty="0">
              <a:solidFill>
                <a:schemeClr val="tx1"/>
              </a:solidFill>
            </a:endParaRPr>
          </a:p>
        </p:txBody>
      </p:sp>
      <p:sp>
        <p:nvSpPr>
          <p:cNvPr id="6" name="AutoShape 2">
            <a:extLst>
              <a:ext uri="{FF2B5EF4-FFF2-40B4-BE49-F238E27FC236}">
                <a16:creationId xmlns:a16="http://schemas.microsoft.com/office/drawing/2014/main" id="{587DD971-3598-4762-A648-70F2FC75865D}"/>
              </a:ext>
            </a:extLst>
          </p:cNvPr>
          <p:cNvSpPr>
            <a:spLocks noChangeAspect="1" noChangeArrowheads="1"/>
          </p:cNvSpPr>
          <p:nvPr/>
        </p:nvSpPr>
        <p:spPr bwMode="auto">
          <a:xfrm>
            <a:off x="4346713" y="3276599"/>
            <a:ext cx="1901687" cy="19016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 name="Picture 6">
            <a:extLst>
              <a:ext uri="{FF2B5EF4-FFF2-40B4-BE49-F238E27FC236}">
                <a16:creationId xmlns:a16="http://schemas.microsoft.com/office/drawing/2014/main" id="{97F1F25C-BDA7-4DDF-9A5B-D26C34E3917B}"/>
              </a:ext>
            </a:extLst>
          </p:cNvPr>
          <p:cNvPicPr>
            <a:picLocks noChangeAspect="1"/>
          </p:cNvPicPr>
          <p:nvPr/>
        </p:nvPicPr>
        <p:blipFill>
          <a:blip r:embed="rId3"/>
          <a:stretch>
            <a:fillRect/>
          </a:stretch>
        </p:blipFill>
        <p:spPr>
          <a:xfrm>
            <a:off x="4093951" y="3358127"/>
            <a:ext cx="3935897" cy="2951923"/>
          </a:xfrm>
          <a:prstGeom prst="rect">
            <a:avLst/>
          </a:prstGeom>
        </p:spPr>
      </p:pic>
    </p:spTree>
    <p:extLst>
      <p:ext uri="{BB962C8B-B14F-4D97-AF65-F5344CB8AC3E}">
        <p14:creationId xmlns:p14="http://schemas.microsoft.com/office/powerpoint/2010/main" val="35708611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38" name="TextBox 37">
            <a:extLst>
              <a:ext uri="{FF2B5EF4-FFF2-40B4-BE49-F238E27FC236}">
                <a16:creationId xmlns:a16="http://schemas.microsoft.com/office/drawing/2014/main" id="{316CD830-A1F6-4BB6-AE6A-168417F32CBA}"/>
              </a:ext>
            </a:extLst>
          </p:cNvPr>
          <p:cNvSpPr txBox="1"/>
          <p:nvPr/>
        </p:nvSpPr>
        <p:spPr>
          <a:xfrm>
            <a:off x="4206242" y="176115"/>
            <a:ext cx="7610620" cy="923330"/>
          </a:xfrm>
          <a:prstGeom prst="rect">
            <a:avLst/>
          </a:prstGeom>
          <a:noFill/>
        </p:spPr>
        <p:txBody>
          <a:bodyPr wrap="square">
            <a:spAutoFit/>
          </a:bodyPr>
          <a:lstStyle/>
          <a:p>
            <a:r>
              <a:rPr lang="fr-FR" sz="5400" dirty="0">
                <a:ln w="0"/>
                <a:effectLst>
                  <a:glow rad="1397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Conclusion</a:t>
            </a:r>
            <a:endParaRPr lang="fr-FR" sz="5400" dirty="0">
              <a:latin typeface="Times New Roman" panose="02020603050405020304" pitchFamily="18" charset="0"/>
              <a:cs typeface="Times New Roman" panose="02020603050405020304" pitchFamily="18" charset="0"/>
            </a:endParaRPr>
          </a:p>
        </p:txBody>
      </p:sp>
      <p:sp>
        <p:nvSpPr>
          <p:cNvPr id="40" name="Arrow: Pentagon 39">
            <a:extLst>
              <a:ext uri="{FF2B5EF4-FFF2-40B4-BE49-F238E27FC236}">
                <a16:creationId xmlns:a16="http://schemas.microsoft.com/office/drawing/2014/main" id="{433F5F18-42AD-489D-A18E-4E47047D2C12}"/>
              </a:ext>
            </a:extLst>
          </p:cNvPr>
          <p:cNvSpPr/>
          <p:nvPr/>
        </p:nvSpPr>
        <p:spPr>
          <a:xfrm rot="10800000">
            <a:off x="8342195" y="667120"/>
            <a:ext cx="3883029" cy="125986"/>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TextBox 12">
            <a:extLst>
              <a:ext uri="{FF2B5EF4-FFF2-40B4-BE49-F238E27FC236}">
                <a16:creationId xmlns:a16="http://schemas.microsoft.com/office/drawing/2014/main" id="{8438EB28-FF4F-45B5-8D19-7792894FD6BD}"/>
              </a:ext>
            </a:extLst>
          </p:cNvPr>
          <p:cNvSpPr txBox="1"/>
          <p:nvPr/>
        </p:nvSpPr>
        <p:spPr>
          <a:xfrm>
            <a:off x="4883800" y="3046256"/>
            <a:ext cx="8318067" cy="523220"/>
          </a:xfrm>
          <a:prstGeom prst="rect">
            <a:avLst/>
          </a:prstGeom>
          <a:noFill/>
        </p:spPr>
        <p:txBody>
          <a:bodyPr wrap="square">
            <a:spAutoFit/>
          </a:bodyPr>
          <a:lstStyle/>
          <a:p>
            <a:r>
              <a:rPr lang="en-US" sz="2800" b="1" spc="300" dirty="0">
                <a:solidFill>
                  <a:sysClr val="windowText" lastClr="000000"/>
                </a:solidFill>
                <a:latin typeface="Times New Roman" panose="02020603050405020304" pitchFamily="18" charset="0"/>
                <a:cs typeface="Times New Roman" panose="02020603050405020304" pitchFamily="18" charset="0"/>
              </a:rPr>
              <a:t>Merci pour </a:t>
            </a:r>
            <a:r>
              <a:rPr lang="en-US" sz="2800" b="1" spc="300" dirty="0" err="1">
                <a:solidFill>
                  <a:sysClr val="windowText" lastClr="000000"/>
                </a:solidFill>
                <a:latin typeface="Times New Roman" panose="02020603050405020304" pitchFamily="18" charset="0"/>
                <a:cs typeface="Times New Roman" panose="02020603050405020304" pitchFamily="18" charset="0"/>
              </a:rPr>
              <a:t>votre</a:t>
            </a:r>
            <a:r>
              <a:rPr lang="en-US" sz="2800" b="1" spc="300" dirty="0">
                <a:solidFill>
                  <a:sysClr val="windowText" lastClr="000000"/>
                </a:solidFill>
                <a:latin typeface="Times New Roman" panose="02020603050405020304" pitchFamily="18" charset="0"/>
                <a:cs typeface="Times New Roman" panose="02020603050405020304" pitchFamily="18" charset="0"/>
              </a:rPr>
              <a:t> attention</a:t>
            </a:r>
            <a:endParaRPr lang="en-LT" sz="2800" b="1" spc="300" dirty="0">
              <a:solidFill>
                <a:sysClr val="windowText" lastClr="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15" name="3D Model 14">
                <a:extLst>
                  <a:ext uri="{FF2B5EF4-FFF2-40B4-BE49-F238E27FC236}">
                    <a16:creationId xmlns:a16="http://schemas.microsoft.com/office/drawing/2014/main" id="{7028E739-2045-4243-B5EE-D1F0C150FFD7}"/>
                  </a:ext>
                </a:extLst>
              </p:cNvPr>
              <p:cNvGraphicFramePr>
                <a:graphicFrameLocks noChangeAspect="1"/>
              </p:cNvGraphicFramePr>
              <p:nvPr/>
            </p:nvGraphicFramePr>
            <p:xfrm>
              <a:off x="-1168436" y="1853724"/>
              <a:ext cx="5826736" cy="4284367"/>
            </p:xfrm>
            <a:graphic>
              <a:graphicData uri="http://schemas.microsoft.com/office/drawing/2017/model3d">
                <am3d:model3d r:embed="rId3">
                  <am3d:spPr>
                    <a:xfrm>
                      <a:off x="0" y="0"/>
                      <a:ext cx="5826736" cy="4284367"/>
                    </a:xfrm>
                    <a:prstGeom prst="rect">
                      <a:avLst/>
                    </a:prstGeom>
                  </am3d:spPr>
                  <am3d:camera>
                    <am3d:pos x="0" y="0" z="67339964"/>
                    <am3d:up dx="0" dy="36000000" dz="0"/>
                    <am3d:lookAt x="0" y="0" z="0"/>
                    <am3d:perspective fov="2700000"/>
                  </am3d:camera>
                  <am3d:trans>
                    <am3d:meterPerModelUnit n="40639" d="1000000"/>
                    <am3d:preTrans dx="-5003" dy="2272508" dz="668535"/>
                    <am3d:scale>
                      <am3d:sx n="1000000" d="1000000"/>
                      <am3d:sy n="1000000" d="1000000"/>
                      <am3d:sz n="1000000" d="1000000"/>
                    </am3d:scale>
                    <am3d:rot ax="1689335" ay="2502728" az="1176079"/>
                    <am3d:postTrans dx="0" dy="0" dz="0"/>
                  </am3d:trans>
                  <am3d:raster rName="Office3DRenderer" rVer="16.0.8326">
                    <am3d:blip r:embed="rId4"/>
                  </am3d:raster>
                  <am3d:objViewport viewportSz="141479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a:extLst>
                  <a:ext uri="{FF2B5EF4-FFF2-40B4-BE49-F238E27FC236}">
                    <a16:creationId xmlns:a16="http://schemas.microsoft.com/office/drawing/2014/main" id="{7028E739-2045-4243-B5EE-D1F0C150FFD7}"/>
                  </a:ext>
                </a:extLst>
              </p:cNvPr>
              <p:cNvPicPr>
                <a:picLocks noGrp="1" noRot="1" noChangeAspect="1" noMove="1" noResize="1" noEditPoints="1" noAdjustHandles="1" noChangeArrowheads="1" noChangeShapeType="1" noCrop="1"/>
              </p:cNvPicPr>
              <p:nvPr/>
            </p:nvPicPr>
            <p:blipFill>
              <a:blip r:embed="rId4"/>
              <a:stretch>
                <a:fillRect/>
              </a:stretch>
            </p:blipFill>
            <p:spPr>
              <a:xfrm>
                <a:off x="-1168436" y="1853724"/>
                <a:ext cx="5826736" cy="4284367"/>
              </a:xfrm>
              <a:prstGeom prst="rect">
                <a:avLst/>
              </a:prstGeom>
            </p:spPr>
          </p:pic>
        </mc:Fallback>
      </mc:AlternateContent>
      <p:sp>
        <p:nvSpPr>
          <p:cNvPr id="4" name="Slide Number Placeholder 3">
            <a:extLst>
              <a:ext uri="{FF2B5EF4-FFF2-40B4-BE49-F238E27FC236}">
                <a16:creationId xmlns:a16="http://schemas.microsoft.com/office/drawing/2014/main" id="{6D4F1F4C-34E7-49DA-AF8C-6CE29636EE38}"/>
              </a:ext>
            </a:extLst>
          </p:cNvPr>
          <p:cNvSpPr>
            <a:spLocks noGrp="1"/>
          </p:cNvSpPr>
          <p:nvPr>
            <p:ph type="sldNum" sz="quarter" idx="12"/>
          </p:nvPr>
        </p:nvSpPr>
        <p:spPr>
          <a:xfrm>
            <a:off x="8610600" y="6556805"/>
            <a:ext cx="2743200" cy="365125"/>
          </a:xfrm>
        </p:spPr>
        <p:txBody>
          <a:bodyPr/>
          <a:lstStyle/>
          <a:p>
            <a:r>
              <a:rPr lang="fr-FR" sz="1600" b="1" dirty="0">
                <a:solidFill>
                  <a:schemeClr val="tx1"/>
                </a:solidFill>
              </a:rPr>
              <a:t>25</a:t>
            </a:r>
          </a:p>
        </p:txBody>
      </p:sp>
      <p:sp>
        <p:nvSpPr>
          <p:cNvPr id="14" name="Arrow: Pentagon 13">
            <a:extLst>
              <a:ext uri="{FF2B5EF4-FFF2-40B4-BE49-F238E27FC236}">
                <a16:creationId xmlns:a16="http://schemas.microsoft.com/office/drawing/2014/main" id="{0EB554BE-4022-4773-AD81-AD05CDBDBB5E}"/>
              </a:ext>
            </a:extLst>
          </p:cNvPr>
          <p:cNvSpPr/>
          <p:nvPr/>
        </p:nvSpPr>
        <p:spPr>
          <a:xfrm>
            <a:off x="0" y="791478"/>
            <a:ext cx="3556577" cy="125988"/>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Rounded Corners 15">
            <a:extLst>
              <a:ext uri="{FF2B5EF4-FFF2-40B4-BE49-F238E27FC236}">
                <a16:creationId xmlns:a16="http://schemas.microsoft.com/office/drawing/2014/main" id="{51740313-407A-4EE5-9FE6-226A3BB269ED}"/>
              </a:ext>
            </a:extLst>
          </p:cNvPr>
          <p:cNvSpPr/>
          <p:nvPr/>
        </p:nvSpPr>
        <p:spPr>
          <a:xfrm>
            <a:off x="1" y="6457071"/>
            <a:ext cx="12192000" cy="99734"/>
          </a:xfrm>
          <a:prstGeom prst="roundRect">
            <a:avLst/>
          </a:prstGeom>
          <a:gradFill flip="none" rotWithShape="1">
            <a:gsLst>
              <a:gs pos="28000">
                <a:schemeClr val="tx2">
                  <a:lumMod val="7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2407091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Graphic 6" descr="Gears with solid fill">
            <a:extLst>
              <a:ext uri="{FF2B5EF4-FFF2-40B4-BE49-F238E27FC236}">
                <a16:creationId xmlns:a16="http://schemas.microsoft.com/office/drawing/2014/main" id="{3ABC9C15-A943-6549-9279-9BBD8A235D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42263" y="459058"/>
            <a:ext cx="3107474" cy="3107474"/>
          </a:xfrm>
          <a:prstGeom prst="rect">
            <a:avLst/>
          </a:prstGeom>
        </p:spPr>
      </p:pic>
      <p:sp>
        <p:nvSpPr>
          <p:cNvPr id="6" name="Oval 5">
            <a:extLst>
              <a:ext uri="{FF2B5EF4-FFF2-40B4-BE49-F238E27FC236}">
                <a16:creationId xmlns:a16="http://schemas.microsoft.com/office/drawing/2014/main" id="{F341333C-FDF5-4946-A622-21A990D2376F}"/>
              </a:ext>
            </a:extLst>
          </p:cNvPr>
          <p:cNvSpPr/>
          <p:nvPr/>
        </p:nvSpPr>
        <p:spPr>
          <a:xfrm>
            <a:off x="2836126" y="156742"/>
            <a:ext cx="6452840" cy="6452838"/>
          </a:xfrm>
          <a:prstGeom prst="ellipse">
            <a:avLst/>
          </a:prstGeom>
          <a:gradFill flip="none" rotWithShape="1">
            <a:gsLst>
              <a:gs pos="23000">
                <a:schemeClr val="tx2">
                  <a:lumMod val="50000"/>
                </a:schemeClr>
              </a:gs>
              <a:gs pos="43000">
                <a:schemeClr val="tx2">
                  <a:lumMod val="75000"/>
                </a:schemeClr>
              </a:gs>
              <a:gs pos="100000">
                <a:schemeClr val="accent1">
                  <a:lumMod val="60000"/>
                  <a:lumOff val="40000"/>
                </a:schemeClr>
              </a:gs>
            </a:gsLst>
            <a:lin ang="16200000" scaled="1"/>
            <a:tileRect/>
          </a:gra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72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B5214C7-2817-4A91-A529-375AD2E8BD5D}"/>
              </a:ext>
            </a:extLst>
          </p:cNvPr>
          <p:cNvSpPr txBox="1"/>
          <p:nvPr/>
        </p:nvSpPr>
        <p:spPr>
          <a:xfrm>
            <a:off x="3398949" y="2997906"/>
            <a:ext cx="5327194" cy="1938992"/>
          </a:xfrm>
          <a:prstGeom prst="rect">
            <a:avLst/>
          </a:prstGeom>
          <a:noFill/>
        </p:spPr>
        <p:txBody>
          <a:bodyPr wrap="square" rtlCol="0">
            <a:spAutoFit/>
          </a:bodyPr>
          <a:lstStyle/>
          <a:p>
            <a:pPr algn="ctr"/>
            <a:r>
              <a:rPr lang="fr-FR" sz="6000" b="1" spc="-150" dirty="0">
                <a:solidFill>
                  <a:schemeClr val="bg1"/>
                </a:solidFill>
                <a:effectLst>
                  <a:outerShdw blurRad="419100" sx="102000" sy="102000" algn="ctr" rotWithShape="0">
                    <a:prstClr val="black">
                      <a:alpha val="29000"/>
                    </a:prstClr>
                  </a:outerShdw>
                </a:effectLst>
                <a:latin typeface="Times New Roman" panose="02020603050405020304" pitchFamily="18" charset="0"/>
                <a:cs typeface="Times New Roman" panose="02020603050405020304" pitchFamily="18" charset="0"/>
              </a:rPr>
              <a:t>Partie </a:t>
            </a:r>
          </a:p>
          <a:p>
            <a:pPr algn="ctr"/>
            <a:r>
              <a:rPr lang="fr-FR" sz="6000" b="1" spc="-150" dirty="0">
                <a:solidFill>
                  <a:schemeClr val="bg1"/>
                </a:solidFill>
                <a:effectLst>
                  <a:outerShdw blurRad="419100" sx="102000" sy="102000" algn="ctr" rotWithShape="0">
                    <a:prstClr val="black">
                      <a:alpha val="29000"/>
                    </a:prstClr>
                  </a:outerShdw>
                </a:effectLst>
                <a:latin typeface="Times New Roman" panose="02020603050405020304" pitchFamily="18" charset="0"/>
                <a:cs typeface="Times New Roman" panose="02020603050405020304" pitchFamily="18" charset="0"/>
              </a:rPr>
              <a:t>mécanique</a:t>
            </a:r>
            <a:endParaRPr lang="en-LT" sz="6000" b="1" spc="-150" dirty="0">
              <a:solidFill>
                <a:schemeClr val="bg1"/>
              </a:solidFill>
              <a:effectLst>
                <a:outerShdw blurRad="419100" sx="102000" sy="102000" algn="ctr" rotWithShape="0">
                  <a:prstClr val="black">
                    <a:alpha val="29000"/>
                  </a:prstClr>
                </a:outerShdw>
              </a:effectLst>
              <a:latin typeface="Times New Roman" panose="02020603050405020304" pitchFamily="18" charset="0"/>
              <a:cs typeface="Times New Roman" panose="02020603050405020304" pitchFamily="18" charset="0"/>
            </a:endParaRPr>
          </a:p>
        </p:txBody>
      </p:sp>
      <p:pic>
        <p:nvPicPr>
          <p:cNvPr id="10" name="Graphic 9" descr="Gears with solid fill">
            <a:extLst>
              <a:ext uri="{FF2B5EF4-FFF2-40B4-BE49-F238E27FC236}">
                <a16:creationId xmlns:a16="http://schemas.microsoft.com/office/drawing/2014/main" id="{0DBD8BBB-57B0-4252-9E9A-FF711D8825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2316" y="318253"/>
            <a:ext cx="2820459" cy="2820459"/>
          </a:xfrm>
          <a:prstGeom prst="rect">
            <a:avLst/>
          </a:prstGeom>
        </p:spPr>
      </p:pic>
    </p:spTree>
    <p:extLst>
      <p:ext uri="{BB962C8B-B14F-4D97-AF65-F5344CB8AC3E}">
        <p14:creationId xmlns:p14="http://schemas.microsoft.com/office/powerpoint/2010/main" val="271936434"/>
      </p:ext>
    </p:extLst>
  </p:cSld>
  <p:clrMapOvr>
    <a:masterClrMapping/>
  </p:clrMapOvr>
  <p:transition spd="slow" advTm="0"/>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1364972" y="-1924874"/>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12" name="TextBox 11">
            <a:extLst>
              <a:ext uri="{FF2B5EF4-FFF2-40B4-BE49-F238E27FC236}">
                <a16:creationId xmlns:a16="http://schemas.microsoft.com/office/drawing/2014/main" id="{E565B451-8260-4A2C-87AC-71EDADA8B804}"/>
              </a:ext>
            </a:extLst>
          </p:cNvPr>
          <p:cNvSpPr txBox="1"/>
          <p:nvPr/>
        </p:nvSpPr>
        <p:spPr>
          <a:xfrm>
            <a:off x="755374" y="1886622"/>
            <a:ext cx="11214244" cy="369332"/>
          </a:xfrm>
          <a:prstGeom prst="rect">
            <a:avLst/>
          </a:prstGeom>
          <a:noFill/>
        </p:spPr>
        <p:txBody>
          <a:bodyPr wrap="square">
            <a:spAutoFit/>
          </a:bodyPr>
          <a:lstStyle/>
          <a:p>
            <a:r>
              <a:rPr lang="fr-FR" dirty="0">
                <a:latin typeface="Times New Roman" panose="02020603050405020304" pitchFamily="18" charset="0"/>
                <a:cs typeface="Times New Roman" panose="02020603050405020304" pitchFamily="18" charset="0"/>
              </a:rPr>
              <a:t>Il existe cinq mouvements possibles pour un quadrirotor : la poussée, la sustentation, le lacet, le tangage et le roulis:</a:t>
            </a:r>
          </a:p>
        </p:txBody>
      </p:sp>
      <p:sp>
        <p:nvSpPr>
          <p:cNvPr id="14" name="TextBox 13">
            <a:extLst>
              <a:ext uri="{FF2B5EF4-FFF2-40B4-BE49-F238E27FC236}">
                <a16:creationId xmlns:a16="http://schemas.microsoft.com/office/drawing/2014/main" id="{0249F5FC-7443-458C-BCB0-85EC7E107007}"/>
              </a:ext>
            </a:extLst>
          </p:cNvPr>
          <p:cNvSpPr txBox="1"/>
          <p:nvPr/>
        </p:nvSpPr>
        <p:spPr>
          <a:xfrm>
            <a:off x="3600981" y="286215"/>
            <a:ext cx="7610620" cy="923330"/>
          </a:xfrm>
          <a:prstGeom prst="rect">
            <a:avLst/>
          </a:prstGeom>
          <a:noFill/>
        </p:spPr>
        <p:txBody>
          <a:bodyPr wrap="square">
            <a:spAutoFit/>
          </a:bodyPr>
          <a:lstStyle/>
          <a:p>
            <a:r>
              <a:rPr lang="fr-FR" sz="54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Partie mécanique</a:t>
            </a:r>
            <a:endParaRPr lang="fr-FR" sz="5400" dirty="0">
              <a:latin typeface="Times New Roman" panose="02020603050405020304" pitchFamily="18" charset="0"/>
              <a:cs typeface="Times New Roman" panose="02020603050405020304" pitchFamily="18" charset="0"/>
            </a:endParaRPr>
          </a:p>
        </p:txBody>
      </p:sp>
      <p:sp>
        <p:nvSpPr>
          <p:cNvPr id="15" name="Arrow: Pentagon 14">
            <a:extLst>
              <a:ext uri="{FF2B5EF4-FFF2-40B4-BE49-F238E27FC236}">
                <a16:creationId xmlns:a16="http://schemas.microsoft.com/office/drawing/2014/main" id="{C1BFC516-06BB-4924-A8B9-B78E01D96831}"/>
              </a:ext>
            </a:extLst>
          </p:cNvPr>
          <p:cNvSpPr/>
          <p:nvPr/>
        </p:nvSpPr>
        <p:spPr>
          <a:xfrm>
            <a:off x="0" y="791478"/>
            <a:ext cx="3556577" cy="119104"/>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Arrow: Pentagon 15">
            <a:extLst>
              <a:ext uri="{FF2B5EF4-FFF2-40B4-BE49-F238E27FC236}">
                <a16:creationId xmlns:a16="http://schemas.microsoft.com/office/drawing/2014/main" id="{84B48283-AD4B-48A9-A5F5-629F9B3AE89A}"/>
              </a:ext>
            </a:extLst>
          </p:cNvPr>
          <p:cNvSpPr/>
          <p:nvPr/>
        </p:nvSpPr>
        <p:spPr>
          <a:xfrm rot="10800000">
            <a:off x="8540118" y="791480"/>
            <a:ext cx="3651882" cy="119102"/>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Rectangle: Rounded Corners 16">
            <a:extLst>
              <a:ext uri="{FF2B5EF4-FFF2-40B4-BE49-F238E27FC236}">
                <a16:creationId xmlns:a16="http://schemas.microsoft.com/office/drawing/2014/main" id="{077A5EA7-F814-432C-B523-B5650DACB85B}"/>
              </a:ext>
            </a:extLst>
          </p:cNvPr>
          <p:cNvSpPr/>
          <p:nvPr/>
        </p:nvSpPr>
        <p:spPr>
          <a:xfrm>
            <a:off x="0" y="6414052"/>
            <a:ext cx="12192000" cy="142752"/>
          </a:xfrm>
          <a:prstGeom prst="roundRect">
            <a:avLst/>
          </a:prstGeom>
          <a:gradFill flip="none" rotWithShape="1">
            <a:gsLst>
              <a:gs pos="28000">
                <a:schemeClr val="tx2">
                  <a:lumMod val="7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extBox 21">
            <a:extLst>
              <a:ext uri="{FF2B5EF4-FFF2-40B4-BE49-F238E27FC236}">
                <a16:creationId xmlns:a16="http://schemas.microsoft.com/office/drawing/2014/main" id="{43964008-8C21-4645-B18A-E7BE53718B52}"/>
              </a:ext>
            </a:extLst>
          </p:cNvPr>
          <p:cNvSpPr txBox="1"/>
          <p:nvPr/>
        </p:nvSpPr>
        <p:spPr>
          <a:xfrm>
            <a:off x="755374" y="3362095"/>
            <a:ext cx="4002156" cy="2585323"/>
          </a:xfrm>
          <a:prstGeom prst="rect">
            <a:avLst/>
          </a:prstGeom>
          <a:noFill/>
        </p:spPr>
        <p:txBody>
          <a:bodyPr wrap="square">
            <a:spAutoFit/>
          </a:bodyPr>
          <a:lstStyle/>
          <a:p>
            <a:r>
              <a:rPr lang="fr-FR" sz="1800" dirty="0">
                <a:effectLst/>
                <a:latin typeface="Times New Roman" panose="02020603050405020304" pitchFamily="18" charset="0"/>
                <a:ea typeface="Calibri" panose="020F0502020204030204" pitchFamily="34" charset="0"/>
                <a:cs typeface="Times New Roman" panose="02020603050405020304" pitchFamily="18" charset="0"/>
              </a:rPr>
              <a:t>Ce mouvement permet au quadrirotor de monter ou descendre en ajustant la vitesse de rotation des quatre rotors de manière équilibrée. En</a:t>
            </a:r>
            <a:r>
              <a:rPr lang="fr-FR" dirty="0">
                <a:latin typeface="Times New Roman" panose="02020603050405020304" pitchFamily="18" charset="0"/>
                <a:cs typeface="Times New Roman" panose="02020603050405020304" pitchFamily="18" charset="0"/>
              </a:rPr>
              <a:t> augmentant la vitesse de tous les rotors de manière uniforme, le quadrirotor montera dans les airs. En la diminuant il descendra. C'est le mouvement de base pour contrôler l'altitude du quadrirotor.</a:t>
            </a:r>
          </a:p>
        </p:txBody>
      </p:sp>
      <p:sp>
        <p:nvSpPr>
          <p:cNvPr id="27" name="TextBox 26">
            <a:extLst>
              <a:ext uri="{FF2B5EF4-FFF2-40B4-BE49-F238E27FC236}">
                <a16:creationId xmlns:a16="http://schemas.microsoft.com/office/drawing/2014/main" id="{33B01F20-442C-4819-808F-59E905BDECF9}"/>
              </a:ext>
            </a:extLst>
          </p:cNvPr>
          <p:cNvSpPr txBox="1"/>
          <p:nvPr/>
        </p:nvSpPr>
        <p:spPr>
          <a:xfrm>
            <a:off x="-1007165" y="2579088"/>
            <a:ext cx="7527234" cy="707886"/>
          </a:xfrm>
          <a:prstGeom prst="rect">
            <a:avLst/>
          </a:prstGeom>
          <a:noFill/>
        </p:spPr>
        <p:txBody>
          <a:bodyPr wrap="square">
            <a:spAutoFit/>
          </a:bodyPr>
          <a:lstStyle/>
          <a:p>
            <a:pPr algn="ctr"/>
            <a:r>
              <a:rPr lang="fr-FR" sz="2000" b="1" dirty="0">
                <a:latin typeface="Times New Roman" panose="02020603050405020304" pitchFamily="18" charset="0"/>
                <a:cs typeface="Times New Roman" panose="02020603050405020304" pitchFamily="18" charset="0"/>
              </a:rPr>
              <a:t>la poussée</a:t>
            </a:r>
            <a:r>
              <a:rPr lang="fr-FR" sz="2000" b="1" i="0" dirty="0">
                <a:effectLst/>
                <a:latin typeface="Times New Roman" panose="02020603050405020304" pitchFamily="18" charset="0"/>
                <a:cs typeface="Times New Roman" panose="02020603050405020304" pitchFamily="18" charset="0"/>
              </a:rPr>
              <a:t> </a:t>
            </a:r>
          </a:p>
          <a:p>
            <a:pPr algn="ctr"/>
            <a:r>
              <a:rPr lang="fr-FR" sz="2000" b="1" i="0" dirty="0">
                <a:effectLst/>
                <a:latin typeface="Times New Roman" panose="02020603050405020304" pitchFamily="18" charset="0"/>
                <a:cs typeface="Times New Roman" panose="02020603050405020304" pitchFamily="18" charset="0"/>
              </a:rPr>
              <a:t>(ou translation verticale) </a:t>
            </a:r>
            <a:endParaRPr lang="fr-FR" sz="2000" b="1" dirty="0">
              <a:latin typeface="Times New Roman" panose="02020603050405020304" pitchFamily="18" charset="0"/>
              <a:cs typeface="Times New Roman" panose="02020603050405020304" pitchFamily="18" charset="0"/>
            </a:endParaRPr>
          </a:p>
        </p:txBody>
      </p:sp>
      <p:pic>
        <p:nvPicPr>
          <p:cNvPr id="1026" name="Picture 2" descr="Forces exercées sur le drone | les-drones-tpe">
            <a:extLst>
              <a:ext uri="{FF2B5EF4-FFF2-40B4-BE49-F238E27FC236}">
                <a16:creationId xmlns:a16="http://schemas.microsoft.com/office/drawing/2014/main" id="{3B41B642-71E3-4BEF-BC73-024AC38F13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65" t="9608" r="8012" b="16212"/>
          <a:stretch/>
        </p:blipFill>
        <p:spPr bwMode="auto">
          <a:xfrm>
            <a:off x="5681869" y="2933031"/>
            <a:ext cx="5180055" cy="301438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4F249BEC-30DE-43D0-9ECC-661A302A9AA9}"/>
              </a:ext>
            </a:extLst>
          </p:cNvPr>
          <p:cNvSpPr txBox="1"/>
          <p:nvPr/>
        </p:nvSpPr>
        <p:spPr>
          <a:xfrm>
            <a:off x="5200571" y="1139431"/>
            <a:ext cx="7527234" cy="369332"/>
          </a:xfrm>
          <a:prstGeom prst="rect">
            <a:avLst/>
          </a:prstGeom>
          <a:noFill/>
        </p:spPr>
        <p:txBody>
          <a:bodyPr wrap="square">
            <a:spAutoFit/>
          </a:bodyPr>
          <a:lstStyle/>
          <a:p>
            <a:r>
              <a:rPr lang="fr-FR" sz="1800" b="1" u="sng" dirty="0">
                <a:latin typeface="Times New Roman" panose="02020603050405020304" pitchFamily="18" charset="0"/>
                <a:cs typeface="Times New Roman" panose="02020603050405020304" pitchFamily="18" charset="0"/>
              </a:rPr>
              <a:t>fonctionnement</a:t>
            </a:r>
          </a:p>
        </p:txBody>
      </p:sp>
      <p:sp>
        <p:nvSpPr>
          <p:cNvPr id="31" name="Slide Number Placeholder 30">
            <a:extLst>
              <a:ext uri="{FF2B5EF4-FFF2-40B4-BE49-F238E27FC236}">
                <a16:creationId xmlns:a16="http://schemas.microsoft.com/office/drawing/2014/main" id="{1C634D96-E879-426D-A050-A0D0ACB1B5A5}"/>
              </a:ext>
            </a:extLst>
          </p:cNvPr>
          <p:cNvSpPr>
            <a:spLocks noGrp="1"/>
          </p:cNvSpPr>
          <p:nvPr>
            <p:ph type="sldNum" sz="quarter" idx="12"/>
          </p:nvPr>
        </p:nvSpPr>
        <p:spPr>
          <a:xfrm>
            <a:off x="8610600" y="6506938"/>
            <a:ext cx="2743200" cy="365125"/>
          </a:xfrm>
        </p:spPr>
        <p:txBody>
          <a:bodyPr/>
          <a:lstStyle/>
          <a:p>
            <a:r>
              <a:rPr lang="fr-FR" sz="1600" b="1" dirty="0">
                <a:solidFill>
                  <a:schemeClr val="tx1"/>
                </a:solidFill>
              </a:rPr>
              <a:t>14</a:t>
            </a:r>
            <a:endParaRPr lang="fr-FR" b="1" dirty="0">
              <a:solidFill>
                <a:schemeClr val="tx1"/>
              </a:solidFill>
            </a:endParaRPr>
          </a:p>
        </p:txBody>
      </p:sp>
    </p:spTree>
    <p:extLst>
      <p:ext uri="{BB962C8B-B14F-4D97-AF65-F5344CB8AC3E}">
        <p14:creationId xmlns:p14="http://schemas.microsoft.com/office/powerpoint/2010/main" val="518703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1364972" y="-1924874"/>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14" name="TextBox 13">
            <a:extLst>
              <a:ext uri="{FF2B5EF4-FFF2-40B4-BE49-F238E27FC236}">
                <a16:creationId xmlns:a16="http://schemas.microsoft.com/office/drawing/2014/main" id="{0249F5FC-7443-458C-BCB0-85EC7E107007}"/>
              </a:ext>
            </a:extLst>
          </p:cNvPr>
          <p:cNvSpPr txBox="1"/>
          <p:nvPr/>
        </p:nvSpPr>
        <p:spPr>
          <a:xfrm>
            <a:off x="3600981" y="286215"/>
            <a:ext cx="7610620" cy="923330"/>
          </a:xfrm>
          <a:prstGeom prst="rect">
            <a:avLst/>
          </a:prstGeom>
          <a:noFill/>
        </p:spPr>
        <p:txBody>
          <a:bodyPr wrap="square">
            <a:spAutoFit/>
          </a:bodyPr>
          <a:lstStyle/>
          <a:p>
            <a:r>
              <a:rPr lang="fr-FR" sz="54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Partie mécanique</a:t>
            </a:r>
            <a:endParaRPr lang="fr-FR" sz="5400" dirty="0">
              <a:latin typeface="Times New Roman" panose="02020603050405020304" pitchFamily="18" charset="0"/>
              <a:cs typeface="Times New Roman" panose="02020603050405020304" pitchFamily="18" charset="0"/>
            </a:endParaRPr>
          </a:p>
        </p:txBody>
      </p:sp>
      <p:sp>
        <p:nvSpPr>
          <p:cNvPr id="15" name="Arrow: Pentagon 14">
            <a:extLst>
              <a:ext uri="{FF2B5EF4-FFF2-40B4-BE49-F238E27FC236}">
                <a16:creationId xmlns:a16="http://schemas.microsoft.com/office/drawing/2014/main" id="{C1BFC516-06BB-4924-A8B9-B78E01D96831}"/>
              </a:ext>
            </a:extLst>
          </p:cNvPr>
          <p:cNvSpPr/>
          <p:nvPr/>
        </p:nvSpPr>
        <p:spPr>
          <a:xfrm>
            <a:off x="0" y="791478"/>
            <a:ext cx="3556577" cy="125985"/>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Arrow: Pentagon 15">
            <a:extLst>
              <a:ext uri="{FF2B5EF4-FFF2-40B4-BE49-F238E27FC236}">
                <a16:creationId xmlns:a16="http://schemas.microsoft.com/office/drawing/2014/main" id="{84B48283-AD4B-48A9-A5F5-629F9B3AE89A}"/>
              </a:ext>
            </a:extLst>
          </p:cNvPr>
          <p:cNvSpPr/>
          <p:nvPr/>
        </p:nvSpPr>
        <p:spPr>
          <a:xfrm rot="10800000">
            <a:off x="8540118" y="791478"/>
            <a:ext cx="3651882" cy="125988"/>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Rectangle: Rounded Corners 16">
            <a:extLst>
              <a:ext uri="{FF2B5EF4-FFF2-40B4-BE49-F238E27FC236}">
                <a16:creationId xmlns:a16="http://schemas.microsoft.com/office/drawing/2014/main" id="{077A5EA7-F814-432C-B523-B5650DACB85B}"/>
              </a:ext>
            </a:extLst>
          </p:cNvPr>
          <p:cNvSpPr/>
          <p:nvPr/>
        </p:nvSpPr>
        <p:spPr>
          <a:xfrm>
            <a:off x="0" y="6443819"/>
            <a:ext cx="12192000" cy="125990"/>
          </a:xfrm>
          <a:prstGeom prst="roundRect">
            <a:avLst/>
          </a:prstGeom>
          <a:gradFill flip="none" rotWithShape="1">
            <a:gsLst>
              <a:gs pos="28000">
                <a:schemeClr val="tx2">
                  <a:lumMod val="7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extBox 21">
            <a:extLst>
              <a:ext uri="{FF2B5EF4-FFF2-40B4-BE49-F238E27FC236}">
                <a16:creationId xmlns:a16="http://schemas.microsoft.com/office/drawing/2014/main" id="{43964008-8C21-4645-B18A-E7BE53718B52}"/>
              </a:ext>
            </a:extLst>
          </p:cNvPr>
          <p:cNvSpPr txBox="1"/>
          <p:nvPr/>
        </p:nvSpPr>
        <p:spPr>
          <a:xfrm>
            <a:off x="755374" y="3159356"/>
            <a:ext cx="4002156" cy="2308324"/>
          </a:xfrm>
          <a:prstGeom prst="rect">
            <a:avLst/>
          </a:prstGeom>
          <a:noFill/>
        </p:spPr>
        <p:txBody>
          <a:bodyPr wrap="square">
            <a:spAutoFit/>
          </a:bodyPr>
          <a:lstStyle/>
          <a:p>
            <a:r>
              <a:rPr lang="fr-FR" b="0" i="0" dirty="0">
                <a:effectLst/>
                <a:latin typeface="Times New Roman" panose="02020603050405020304" pitchFamily="18" charset="0"/>
                <a:cs typeface="Times New Roman" panose="02020603050405020304" pitchFamily="18" charset="0"/>
              </a:rPr>
              <a:t>La sustentation est la force générée par la poussée des rotors d'un quadrirotor qui permet de le maintenir en l'air en équilibrant la force de gravité. Elle est obtenue en ajustant de manière équilibrée la vitesse de rotation des quatre rotors pour maintenir le drone en vol stationnaire, sans monter ni descendre.</a:t>
            </a:r>
            <a:endParaRPr lang="fr-FR"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33B01F20-442C-4819-808F-59E905BDECF9}"/>
              </a:ext>
            </a:extLst>
          </p:cNvPr>
          <p:cNvSpPr txBox="1"/>
          <p:nvPr/>
        </p:nvSpPr>
        <p:spPr>
          <a:xfrm>
            <a:off x="-1235765" y="2423273"/>
            <a:ext cx="7527234" cy="400110"/>
          </a:xfrm>
          <a:prstGeom prst="rect">
            <a:avLst/>
          </a:prstGeom>
          <a:noFill/>
        </p:spPr>
        <p:txBody>
          <a:bodyPr wrap="square">
            <a:spAutoFit/>
          </a:bodyPr>
          <a:lstStyle/>
          <a:p>
            <a:pPr algn="ctr"/>
            <a:r>
              <a:rPr lang="fr-FR" sz="2000" b="1" dirty="0">
                <a:latin typeface="Times New Roman" panose="02020603050405020304" pitchFamily="18" charset="0"/>
                <a:cs typeface="Times New Roman" panose="02020603050405020304" pitchFamily="18" charset="0"/>
              </a:rPr>
              <a:t>La sustentation</a:t>
            </a:r>
            <a:endParaRPr lang="fr-FR" sz="2000" b="1" i="0" dirty="0">
              <a:effectLst/>
              <a:latin typeface="Times New Roman" panose="02020603050405020304" pitchFamily="18" charset="0"/>
              <a:cs typeface="Times New Roman" panose="02020603050405020304" pitchFamily="18" charset="0"/>
            </a:endParaRPr>
          </a:p>
        </p:txBody>
      </p:sp>
      <p:pic>
        <p:nvPicPr>
          <p:cNvPr id="4098" name="Picture 2" descr="Figure les mouvements possible du Quadrotor ">
            <a:extLst>
              <a:ext uri="{FF2B5EF4-FFF2-40B4-BE49-F238E27FC236}">
                <a16:creationId xmlns:a16="http://schemas.microsoft.com/office/drawing/2014/main" id="{157D20C6-2374-431A-A17E-FCEBB02499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884" r="48082" b="8775"/>
          <a:stretch/>
        </p:blipFill>
        <p:spPr bwMode="auto">
          <a:xfrm>
            <a:off x="6769374" y="3159356"/>
            <a:ext cx="4203426" cy="230832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20823B78-3DAC-4BE6-8183-D6D3E8050CB4}"/>
              </a:ext>
            </a:extLst>
          </p:cNvPr>
          <p:cNvSpPr>
            <a:spLocks noGrp="1"/>
          </p:cNvSpPr>
          <p:nvPr>
            <p:ph type="sldNum" sz="quarter" idx="12"/>
          </p:nvPr>
        </p:nvSpPr>
        <p:spPr>
          <a:xfrm>
            <a:off x="8610600" y="6506938"/>
            <a:ext cx="2743200" cy="365125"/>
          </a:xfrm>
        </p:spPr>
        <p:txBody>
          <a:bodyPr/>
          <a:lstStyle/>
          <a:p>
            <a:r>
              <a:rPr lang="fr-FR" sz="1600" b="1" dirty="0">
                <a:solidFill>
                  <a:schemeClr val="tx1"/>
                </a:solidFill>
              </a:rPr>
              <a:t>15</a:t>
            </a:r>
            <a:endParaRPr lang="fr-FR" b="1" dirty="0">
              <a:solidFill>
                <a:schemeClr val="tx1"/>
              </a:solidFill>
            </a:endParaRPr>
          </a:p>
        </p:txBody>
      </p:sp>
    </p:spTree>
    <p:extLst>
      <p:ext uri="{BB962C8B-B14F-4D97-AF65-F5344CB8AC3E}">
        <p14:creationId xmlns:p14="http://schemas.microsoft.com/office/powerpoint/2010/main" val="367878725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1364972" y="-1924874"/>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14" name="TextBox 13">
            <a:extLst>
              <a:ext uri="{FF2B5EF4-FFF2-40B4-BE49-F238E27FC236}">
                <a16:creationId xmlns:a16="http://schemas.microsoft.com/office/drawing/2014/main" id="{0249F5FC-7443-458C-BCB0-85EC7E107007}"/>
              </a:ext>
            </a:extLst>
          </p:cNvPr>
          <p:cNvSpPr txBox="1"/>
          <p:nvPr/>
        </p:nvSpPr>
        <p:spPr>
          <a:xfrm>
            <a:off x="3600981" y="286215"/>
            <a:ext cx="7610620" cy="923330"/>
          </a:xfrm>
          <a:prstGeom prst="rect">
            <a:avLst/>
          </a:prstGeom>
          <a:noFill/>
        </p:spPr>
        <p:txBody>
          <a:bodyPr wrap="square">
            <a:spAutoFit/>
          </a:bodyPr>
          <a:lstStyle/>
          <a:p>
            <a:r>
              <a:rPr lang="fr-FR" sz="54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Partie mécanique</a:t>
            </a:r>
            <a:endParaRPr lang="fr-FR" sz="54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3964008-8C21-4645-B18A-E7BE53718B52}"/>
              </a:ext>
            </a:extLst>
          </p:cNvPr>
          <p:cNvSpPr txBox="1"/>
          <p:nvPr/>
        </p:nvSpPr>
        <p:spPr>
          <a:xfrm>
            <a:off x="755374" y="3362095"/>
            <a:ext cx="4002156" cy="2308324"/>
          </a:xfrm>
          <a:prstGeom prst="rect">
            <a:avLst/>
          </a:prstGeom>
          <a:noFill/>
        </p:spPr>
        <p:txBody>
          <a:bodyPr wrap="square">
            <a:spAutoFit/>
          </a:bodyPr>
          <a:lstStyle/>
          <a:p>
            <a:r>
              <a:rPr lang="fr-FR" b="0" i="0" dirty="0">
                <a:effectLst/>
                <a:latin typeface="Times New Roman" panose="02020603050405020304" pitchFamily="18" charset="0"/>
                <a:cs typeface="Times New Roman" panose="02020603050405020304" pitchFamily="18" charset="0"/>
              </a:rPr>
              <a:t>Le lacet fait pivoter le quadrirotor autour de son axe vertical. Il est contrôlé en ajustant la vitesse de rotation des rotors opposés de manière différentielle. Par exemple, si les rotors avant gauche et arrière droit tournent plus rapidement que les rotors avant droit et arrière gauche, le quadrirotor tournera vers la gauche.</a:t>
            </a:r>
            <a:endParaRPr lang="fr-FR"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33B01F20-442C-4819-808F-59E905BDECF9}"/>
              </a:ext>
            </a:extLst>
          </p:cNvPr>
          <p:cNvSpPr txBox="1"/>
          <p:nvPr/>
        </p:nvSpPr>
        <p:spPr>
          <a:xfrm>
            <a:off x="-1235765" y="2423273"/>
            <a:ext cx="7527234" cy="707886"/>
          </a:xfrm>
          <a:prstGeom prst="rect">
            <a:avLst/>
          </a:prstGeom>
          <a:noFill/>
        </p:spPr>
        <p:txBody>
          <a:bodyPr wrap="square">
            <a:spAutoFit/>
          </a:bodyPr>
          <a:lstStyle/>
          <a:p>
            <a:pPr algn="ctr"/>
            <a:r>
              <a:rPr lang="fr-FR" sz="2000" b="1" dirty="0">
                <a:latin typeface="Times New Roman" panose="02020603050405020304" pitchFamily="18" charset="0"/>
                <a:cs typeface="Times New Roman" panose="02020603050405020304" pitchFamily="18" charset="0"/>
              </a:rPr>
              <a:t> </a:t>
            </a:r>
            <a:r>
              <a:rPr lang="fr-FR" sz="2000" b="1" i="0" dirty="0">
                <a:effectLst/>
                <a:latin typeface="Times New Roman" panose="02020603050405020304" pitchFamily="18" charset="0"/>
                <a:cs typeface="Times New Roman" panose="02020603050405020304" pitchFamily="18" charset="0"/>
              </a:rPr>
              <a:t>Lacet </a:t>
            </a:r>
          </a:p>
          <a:p>
            <a:pPr algn="ctr"/>
            <a:r>
              <a:rPr lang="fr-FR" sz="2000" b="1" i="0" dirty="0">
                <a:effectLst/>
                <a:latin typeface="Times New Roman" panose="02020603050405020304" pitchFamily="18" charset="0"/>
                <a:cs typeface="Times New Roman" panose="02020603050405020304" pitchFamily="18" charset="0"/>
              </a:rPr>
              <a:t>(ou rotation horizontale)</a:t>
            </a:r>
            <a:endParaRPr lang="fr-FR" sz="2000" b="1" dirty="0">
              <a:latin typeface="Times New Roman" panose="02020603050405020304" pitchFamily="18" charset="0"/>
              <a:cs typeface="Times New Roman" panose="02020603050405020304" pitchFamily="18" charset="0"/>
            </a:endParaRPr>
          </a:p>
        </p:txBody>
      </p:sp>
      <p:pic>
        <p:nvPicPr>
          <p:cNvPr id="2052" name="Picture 4" descr="Figure les mouvements possible du Quadrotor ">
            <a:extLst>
              <a:ext uri="{FF2B5EF4-FFF2-40B4-BE49-F238E27FC236}">
                <a16:creationId xmlns:a16="http://schemas.microsoft.com/office/drawing/2014/main" id="{50E1557D-2D59-4452-83BB-30FBCF131B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568" t="48860" b="9449"/>
          <a:stretch/>
        </p:blipFill>
        <p:spPr bwMode="auto">
          <a:xfrm>
            <a:off x="6096000" y="2610205"/>
            <a:ext cx="5198164" cy="317723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2321DA8-722E-4067-BEF9-BABBF7D23440}"/>
              </a:ext>
            </a:extLst>
          </p:cNvPr>
          <p:cNvSpPr>
            <a:spLocks noGrp="1"/>
          </p:cNvSpPr>
          <p:nvPr>
            <p:ph type="sldNum" sz="quarter" idx="12"/>
          </p:nvPr>
        </p:nvSpPr>
        <p:spPr>
          <a:xfrm>
            <a:off x="8610600" y="6506938"/>
            <a:ext cx="2743200" cy="365125"/>
          </a:xfrm>
        </p:spPr>
        <p:txBody>
          <a:bodyPr/>
          <a:lstStyle/>
          <a:p>
            <a:r>
              <a:rPr lang="fr-FR" sz="1600" b="1" dirty="0">
                <a:solidFill>
                  <a:schemeClr val="tx1"/>
                </a:solidFill>
              </a:rPr>
              <a:t>16</a:t>
            </a:r>
            <a:endParaRPr lang="fr-FR" b="1" dirty="0">
              <a:solidFill>
                <a:schemeClr val="tx1"/>
              </a:solidFill>
            </a:endParaRPr>
          </a:p>
        </p:txBody>
      </p:sp>
      <p:sp>
        <p:nvSpPr>
          <p:cNvPr id="18" name="Arrow: Pentagon 17">
            <a:extLst>
              <a:ext uri="{FF2B5EF4-FFF2-40B4-BE49-F238E27FC236}">
                <a16:creationId xmlns:a16="http://schemas.microsoft.com/office/drawing/2014/main" id="{A2260CA2-EB4A-4326-A3DE-072696FB494E}"/>
              </a:ext>
            </a:extLst>
          </p:cNvPr>
          <p:cNvSpPr/>
          <p:nvPr/>
        </p:nvSpPr>
        <p:spPr>
          <a:xfrm>
            <a:off x="0" y="791478"/>
            <a:ext cx="3556577" cy="119104"/>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Arrow: Pentagon 18">
            <a:extLst>
              <a:ext uri="{FF2B5EF4-FFF2-40B4-BE49-F238E27FC236}">
                <a16:creationId xmlns:a16="http://schemas.microsoft.com/office/drawing/2014/main" id="{520FBE6D-D5D7-4022-98D6-EF7054B00700}"/>
              </a:ext>
            </a:extLst>
          </p:cNvPr>
          <p:cNvSpPr/>
          <p:nvPr/>
        </p:nvSpPr>
        <p:spPr>
          <a:xfrm rot="10800000">
            <a:off x="8540118" y="791480"/>
            <a:ext cx="3651882" cy="119102"/>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Rounded Corners 19">
            <a:extLst>
              <a:ext uri="{FF2B5EF4-FFF2-40B4-BE49-F238E27FC236}">
                <a16:creationId xmlns:a16="http://schemas.microsoft.com/office/drawing/2014/main" id="{858B4BB6-447E-4152-BE04-7039D1FA40A2}"/>
              </a:ext>
            </a:extLst>
          </p:cNvPr>
          <p:cNvSpPr/>
          <p:nvPr/>
        </p:nvSpPr>
        <p:spPr>
          <a:xfrm>
            <a:off x="0" y="6414052"/>
            <a:ext cx="12192000" cy="142752"/>
          </a:xfrm>
          <a:prstGeom prst="roundRect">
            <a:avLst/>
          </a:prstGeom>
          <a:gradFill flip="none" rotWithShape="1">
            <a:gsLst>
              <a:gs pos="28000">
                <a:schemeClr val="tx2">
                  <a:lumMod val="7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4360434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1364972" y="-1924874"/>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14" name="TextBox 13">
            <a:extLst>
              <a:ext uri="{FF2B5EF4-FFF2-40B4-BE49-F238E27FC236}">
                <a16:creationId xmlns:a16="http://schemas.microsoft.com/office/drawing/2014/main" id="{0249F5FC-7443-458C-BCB0-85EC7E107007}"/>
              </a:ext>
            </a:extLst>
          </p:cNvPr>
          <p:cNvSpPr txBox="1"/>
          <p:nvPr/>
        </p:nvSpPr>
        <p:spPr>
          <a:xfrm>
            <a:off x="3600981" y="286215"/>
            <a:ext cx="7610620" cy="923330"/>
          </a:xfrm>
          <a:prstGeom prst="rect">
            <a:avLst/>
          </a:prstGeom>
          <a:noFill/>
        </p:spPr>
        <p:txBody>
          <a:bodyPr wrap="square">
            <a:spAutoFit/>
          </a:bodyPr>
          <a:lstStyle/>
          <a:p>
            <a:r>
              <a:rPr lang="fr-FR" sz="54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Partie mécanique</a:t>
            </a:r>
            <a:endParaRPr lang="fr-FR" sz="54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3964008-8C21-4645-B18A-E7BE53718B52}"/>
              </a:ext>
            </a:extLst>
          </p:cNvPr>
          <p:cNvSpPr txBox="1"/>
          <p:nvPr/>
        </p:nvSpPr>
        <p:spPr>
          <a:xfrm>
            <a:off x="755374" y="3159356"/>
            <a:ext cx="4002156" cy="2308324"/>
          </a:xfrm>
          <a:prstGeom prst="rect">
            <a:avLst/>
          </a:prstGeom>
          <a:noFill/>
        </p:spPr>
        <p:txBody>
          <a:bodyPr wrap="square">
            <a:spAutoFit/>
          </a:bodyPr>
          <a:lstStyle/>
          <a:p>
            <a:r>
              <a:rPr lang="fr-FR" b="0" i="0" dirty="0">
                <a:effectLst/>
                <a:latin typeface="Times New Roman" panose="02020603050405020304" pitchFamily="18" charset="0"/>
                <a:cs typeface="Times New Roman" panose="02020603050405020304" pitchFamily="18" charset="0"/>
              </a:rPr>
              <a:t>Le tangage fait basculer le quadrirotor vers l'avant ou vers l'arrière en inclinant son corps. Il est contrôlé en augmentant ou en diminuant la poussée des rotors avant ou arrière de manière différentielle. Par exemple, si les rotors arrière tournent plus rapidement que les rotors avant, le quadrirotor basculera vers l'avant.</a:t>
            </a:r>
            <a:endParaRPr lang="fr-FR"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33B01F20-442C-4819-808F-59E905BDECF9}"/>
              </a:ext>
            </a:extLst>
          </p:cNvPr>
          <p:cNvSpPr txBox="1"/>
          <p:nvPr/>
        </p:nvSpPr>
        <p:spPr>
          <a:xfrm>
            <a:off x="-1235765" y="2423273"/>
            <a:ext cx="7527234" cy="400110"/>
          </a:xfrm>
          <a:prstGeom prst="rect">
            <a:avLst/>
          </a:prstGeom>
          <a:noFill/>
        </p:spPr>
        <p:txBody>
          <a:bodyPr wrap="square">
            <a:spAutoFit/>
          </a:bodyPr>
          <a:lstStyle/>
          <a:p>
            <a:pPr algn="ctr"/>
            <a:r>
              <a:rPr lang="fr-FR" sz="2000" b="1" dirty="0">
                <a:latin typeface="Times New Roman" panose="02020603050405020304" pitchFamily="18" charset="0"/>
                <a:cs typeface="Times New Roman" panose="02020603050405020304" pitchFamily="18" charset="0"/>
              </a:rPr>
              <a:t>Tangage</a:t>
            </a:r>
            <a:endParaRPr lang="fr-FR" sz="2000" b="1" i="0" dirty="0">
              <a:effectLst/>
              <a:latin typeface="Times New Roman" panose="02020603050405020304" pitchFamily="18" charset="0"/>
              <a:cs typeface="Times New Roman" panose="02020603050405020304" pitchFamily="18" charset="0"/>
            </a:endParaRPr>
          </a:p>
        </p:txBody>
      </p:sp>
      <p:pic>
        <p:nvPicPr>
          <p:cNvPr id="4098" name="Picture 2" descr="Figure les mouvements possible du Quadrotor ">
            <a:extLst>
              <a:ext uri="{FF2B5EF4-FFF2-40B4-BE49-F238E27FC236}">
                <a16:creationId xmlns:a16="http://schemas.microsoft.com/office/drawing/2014/main" id="{157D20C6-2374-431A-A17E-FCEBB02499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51344" b="60409"/>
          <a:stretch/>
        </p:blipFill>
        <p:spPr bwMode="auto">
          <a:xfrm>
            <a:off x="6469212" y="2423273"/>
            <a:ext cx="4601321" cy="300737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8F399026-9C03-4E44-9CBF-FD46EC678FA7}"/>
              </a:ext>
            </a:extLst>
          </p:cNvPr>
          <p:cNvSpPr>
            <a:spLocks noGrp="1"/>
          </p:cNvSpPr>
          <p:nvPr>
            <p:ph type="sldNum" sz="quarter" idx="12"/>
          </p:nvPr>
        </p:nvSpPr>
        <p:spPr>
          <a:xfrm>
            <a:off x="8610600" y="6506938"/>
            <a:ext cx="2743200" cy="365125"/>
          </a:xfrm>
        </p:spPr>
        <p:txBody>
          <a:bodyPr/>
          <a:lstStyle/>
          <a:p>
            <a:r>
              <a:rPr lang="fr-FR" sz="1600" b="1" dirty="0">
                <a:solidFill>
                  <a:schemeClr val="tx1"/>
                </a:solidFill>
              </a:rPr>
              <a:t>17</a:t>
            </a:r>
            <a:endParaRPr lang="fr-FR" b="1" dirty="0">
              <a:solidFill>
                <a:schemeClr val="tx1"/>
              </a:solidFill>
            </a:endParaRPr>
          </a:p>
        </p:txBody>
      </p:sp>
      <p:sp>
        <p:nvSpPr>
          <p:cNvPr id="18" name="Arrow: Pentagon 17">
            <a:extLst>
              <a:ext uri="{FF2B5EF4-FFF2-40B4-BE49-F238E27FC236}">
                <a16:creationId xmlns:a16="http://schemas.microsoft.com/office/drawing/2014/main" id="{C06F542B-AA93-4BE5-ACFC-F9F94E228129}"/>
              </a:ext>
            </a:extLst>
          </p:cNvPr>
          <p:cNvSpPr/>
          <p:nvPr/>
        </p:nvSpPr>
        <p:spPr>
          <a:xfrm>
            <a:off x="0" y="791478"/>
            <a:ext cx="3556577" cy="119104"/>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Arrow: Pentagon 18">
            <a:extLst>
              <a:ext uri="{FF2B5EF4-FFF2-40B4-BE49-F238E27FC236}">
                <a16:creationId xmlns:a16="http://schemas.microsoft.com/office/drawing/2014/main" id="{2082937E-F146-465B-98ED-59562690B8B9}"/>
              </a:ext>
            </a:extLst>
          </p:cNvPr>
          <p:cNvSpPr/>
          <p:nvPr/>
        </p:nvSpPr>
        <p:spPr>
          <a:xfrm rot="10800000">
            <a:off x="8540118" y="791480"/>
            <a:ext cx="3651882" cy="119102"/>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Rounded Corners 19">
            <a:extLst>
              <a:ext uri="{FF2B5EF4-FFF2-40B4-BE49-F238E27FC236}">
                <a16:creationId xmlns:a16="http://schemas.microsoft.com/office/drawing/2014/main" id="{2137F0E0-8EE0-445E-AE67-0E3C9CFD5FAE}"/>
              </a:ext>
            </a:extLst>
          </p:cNvPr>
          <p:cNvSpPr/>
          <p:nvPr/>
        </p:nvSpPr>
        <p:spPr>
          <a:xfrm>
            <a:off x="0" y="6414052"/>
            <a:ext cx="12192000" cy="142752"/>
          </a:xfrm>
          <a:prstGeom prst="roundRect">
            <a:avLst/>
          </a:prstGeom>
          <a:gradFill flip="none" rotWithShape="1">
            <a:gsLst>
              <a:gs pos="28000">
                <a:schemeClr val="tx2">
                  <a:lumMod val="7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5585118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1364972" y="-1924874"/>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14" name="TextBox 13">
            <a:extLst>
              <a:ext uri="{FF2B5EF4-FFF2-40B4-BE49-F238E27FC236}">
                <a16:creationId xmlns:a16="http://schemas.microsoft.com/office/drawing/2014/main" id="{0249F5FC-7443-458C-BCB0-85EC7E107007}"/>
              </a:ext>
            </a:extLst>
          </p:cNvPr>
          <p:cNvSpPr txBox="1"/>
          <p:nvPr/>
        </p:nvSpPr>
        <p:spPr>
          <a:xfrm>
            <a:off x="3600981" y="286215"/>
            <a:ext cx="7610620" cy="923330"/>
          </a:xfrm>
          <a:prstGeom prst="rect">
            <a:avLst/>
          </a:prstGeom>
          <a:noFill/>
        </p:spPr>
        <p:txBody>
          <a:bodyPr wrap="square">
            <a:spAutoFit/>
          </a:bodyPr>
          <a:lstStyle/>
          <a:p>
            <a:r>
              <a:rPr lang="fr-FR" sz="54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Partie mécanique</a:t>
            </a:r>
            <a:endParaRPr lang="fr-FR" sz="54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3964008-8C21-4645-B18A-E7BE53718B52}"/>
              </a:ext>
            </a:extLst>
          </p:cNvPr>
          <p:cNvSpPr txBox="1"/>
          <p:nvPr/>
        </p:nvSpPr>
        <p:spPr>
          <a:xfrm>
            <a:off x="755374" y="3017464"/>
            <a:ext cx="4002156" cy="2585323"/>
          </a:xfrm>
          <a:prstGeom prst="rect">
            <a:avLst/>
          </a:prstGeom>
          <a:noFill/>
        </p:spPr>
        <p:txBody>
          <a:bodyPr wrap="square">
            <a:spAutoFit/>
          </a:bodyPr>
          <a:lstStyle/>
          <a:p>
            <a:r>
              <a:rPr lang="fr-FR" b="0" i="0" dirty="0">
                <a:effectLst/>
                <a:latin typeface="Times New Roman" panose="02020603050405020304" pitchFamily="18" charset="0"/>
                <a:cs typeface="Times New Roman" panose="02020603050405020304" pitchFamily="18" charset="0"/>
              </a:rPr>
              <a:t>Le roulis fait basculer le quadrirotor sur le côté en inclinant son corps vers la gauche ou vers la droite. Il est contrôlé en augmentant ou en diminuant la poussée des rotors gauche ou droit de manière différentielle. Par exemple, si les rotors droit tournent plus rapidement que les rotors gauche, le quadrirotor basculera vers la droite.</a:t>
            </a:r>
            <a:endParaRPr lang="fr-FR"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33B01F20-442C-4819-808F-59E905BDECF9}"/>
              </a:ext>
            </a:extLst>
          </p:cNvPr>
          <p:cNvSpPr txBox="1"/>
          <p:nvPr/>
        </p:nvSpPr>
        <p:spPr>
          <a:xfrm>
            <a:off x="-1235765" y="2423273"/>
            <a:ext cx="7527234" cy="400110"/>
          </a:xfrm>
          <a:prstGeom prst="rect">
            <a:avLst/>
          </a:prstGeom>
          <a:noFill/>
        </p:spPr>
        <p:txBody>
          <a:bodyPr wrap="square">
            <a:spAutoFit/>
          </a:bodyPr>
          <a:lstStyle/>
          <a:p>
            <a:pPr algn="ctr"/>
            <a:r>
              <a:rPr lang="fr-FR" sz="2000" b="1" dirty="0">
                <a:latin typeface="Times New Roman" panose="02020603050405020304" pitchFamily="18" charset="0"/>
                <a:cs typeface="Times New Roman" panose="02020603050405020304" pitchFamily="18" charset="0"/>
              </a:rPr>
              <a:t>Roulis</a:t>
            </a:r>
            <a:endParaRPr lang="fr-FR" sz="2000" b="1" i="0" dirty="0">
              <a:effectLst/>
              <a:latin typeface="Times New Roman" panose="02020603050405020304" pitchFamily="18" charset="0"/>
              <a:cs typeface="Times New Roman" panose="02020603050405020304" pitchFamily="18" charset="0"/>
            </a:endParaRPr>
          </a:p>
        </p:txBody>
      </p:sp>
      <p:pic>
        <p:nvPicPr>
          <p:cNvPr id="4098" name="Picture 2" descr="Figure les mouvements possible du Quadrotor ">
            <a:extLst>
              <a:ext uri="{FF2B5EF4-FFF2-40B4-BE49-F238E27FC236}">
                <a16:creationId xmlns:a16="http://schemas.microsoft.com/office/drawing/2014/main" id="{157D20C6-2374-431A-A17E-FCEBB02499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037" b="59078"/>
          <a:stretch/>
        </p:blipFill>
        <p:spPr bwMode="auto">
          <a:xfrm>
            <a:off x="6420676" y="2433841"/>
            <a:ext cx="5228655" cy="298411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B5B37567-670A-4978-AF61-93C37F91FB87}"/>
              </a:ext>
            </a:extLst>
          </p:cNvPr>
          <p:cNvSpPr>
            <a:spLocks noGrp="1"/>
          </p:cNvSpPr>
          <p:nvPr>
            <p:ph type="sldNum" sz="quarter" idx="12"/>
          </p:nvPr>
        </p:nvSpPr>
        <p:spPr>
          <a:xfrm>
            <a:off x="8610600" y="6522002"/>
            <a:ext cx="2743200" cy="365125"/>
          </a:xfrm>
        </p:spPr>
        <p:txBody>
          <a:bodyPr/>
          <a:lstStyle/>
          <a:p>
            <a:r>
              <a:rPr lang="fr-FR" sz="1800" b="1" dirty="0">
                <a:solidFill>
                  <a:schemeClr val="tx1"/>
                </a:solidFill>
              </a:rPr>
              <a:t>18</a:t>
            </a:r>
            <a:endParaRPr lang="fr-FR" b="1" dirty="0">
              <a:solidFill>
                <a:schemeClr val="tx1"/>
              </a:solidFill>
            </a:endParaRPr>
          </a:p>
        </p:txBody>
      </p:sp>
      <p:sp>
        <p:nvSpPr>
          <p:cNvPr id="18" name="Arrow: Pentagon 17">
            <a:extLst>
              <a:ext uri="{FF2B5EF4-FFF2-40B4-BE49-F238E27FC236}">
                <a16:creationId xmlns:a16="http://schemas.microsoft.com/office/drawing/2014/main" id="{18FD750D-36AF-4F7A-92C9-61943E9ACF62}"/>
              </a:ext>
            </a:extLst>
          </p:cNvPr>
          <p:cNvSpPr/>
          <p:nvPr/>
        </p:nvSpPr>
        <p:spPr>
          <a:xfrm>
            <a:off x="0" y="791478"/>
            <a:ext cx="3556577" cy="119104"/>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Arrow: Pentagon 18">
            <a:extLst>
              <a:ext uri="{FF2B5EF4-FFF2-40B4-BE49-F238E27FC236}">
                <a16:creationId xmlns:a16="http://schemas.microsoft.com/office/drawing/2014/main" id="{AA6D2AF6-BB70-4F0E-9786-39D20CF3C290}"/>
              </a:ext>
            </a:extLst>
          </p:cNvPr>
          <p:cNvSpPr/>
          <p:nvPr/>
        </p:nvSpPr>
        <p:spPr>
          <a:xfrm rot="10800000">
            <a:off x="8540118" y="791480"/>
            <a:ext cx="3651882" cy="119102"/>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Rounded Corners 19">
            <a:extLst>
              <a:ext uri="{FF2B5EF4-FFF2-40B4-BE49-F238E27FC236}">
                <a16:creationId xmlns:a16="http://schemas.microsoft.com/office/drawing/2014/main" id="{E64C77AC-630E-4D31-8534-8A9794B72A3F}"/>
              </a:ext>
            </a:extLst>
          </p:cNvPr>
          <p:cNvSpPr/>
          <p:nvPr/>
        </p:nvSpPr>
        <p:spPr>
          <a:xfrm>
            <a:off x="0" y="6414052"/>
            <a:ext cx="12192000" cy="142752"/>
          </a:xfrm>
          <a:prstGeom prst="roundRect">
            <a:avLst/>
          </a:prstGeom>
          <a:gradFill flip="none" rotWithShape="1">
            <a:gsLst>
              <a:gs pos="28000">
                <a:schemeClr val="tx2">
                  <a:lumMod val="7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388739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1364972" y="-1924874"/>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14" name="TextBox 13">
            <a:extLst>
              <a:ext uri="{FF2B5EF4-FFF2-40B4-BE49-F238E27FC236}">
                <a16:creationId xmlns:a16="http://schemas.microsoft.com/office/drawing/2014/main" id="{0249F5FC-7443-458C-BCB0-85EC7E107007}"/>
              </a:ext>
            </a:extLst>
          </p:cNvPr>
          <p:cNvSpPr txBox="1"/>
          <p:nvPr/>
        </p:nvSpPr>
        <p:spPr>
          <a:xfrm>
            <a:off x="3600981" y="286215"/>
            <a:ext cx="7610620" cy="923330"/>
          </a:xfrm>
          <a:prstGeom prst="rect">
            <a:avLst/>
          </a:prstGeom>
          <a:noFill/>
        </p:spPr>
        <p:txBody>
          <a:bodyPr wrap="square">
            <a:spAutoFit/>
          </a:bodyPr>
          <a:lstStyle/>
          <a:p>
            <a:r>
              <a:rPr lang="fr-FR" sz="54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Partie mécanique</a:t>
            </a:r>
            <a:endParaRPr lang="fr-FR" sz="5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026D030-4C14-4185-98BC-3DD96C66C02F}"/>
              </a:ext>
            </a:extLst>
          </p:cNvPr>
          <p:cNvSpPr txBox="1"/>
          <p:nvPr/>
        </p:nvSpPr>
        <p:spPr>
          <a:xfrm>
            <a:off x="5300870" y="1209545"/>
            <a:ext cx="7527234" cy="369332"/>
          </a:xfrm>
          <a:prstGeom prst="rect">
            <a:avLst/>
          </a:prstGeom>
          <a:noFill/>
        </p:spPr>
        <p:txBody>
          <a:bodyPr wrap="square">
            <a:spAutoFit/>
          </a:bodyPr>
          <a:lstStyle/>
          <a:p>
            <a:r>
              <a:rPr lang="fr-FR" sz="1800" b="1" u="sng" dirty="0">
                <a:latin typeface="Times New Roman" panose="02020603050405020304" pitchFamily="18" charset="0"/>
                <a:cs typeface="Times New Roman" panose="02020603050405020304" pitchFamily="18" charset="0"/>
              </a:rPr>
              <a:t>Aérodynamisme</a:t>
            </a:r>
          </a:p>
        </p:txBody>
      </p:sp>
      <p:sp>
        <p:nvSpPr>
          <p:cNvPr id="6" name="Slide Number Placeholder 5">
            <a:extLst>
              <a:ext uri="{FF2B5EF4-FFF2-40B4-BE49-F238E27FC236}">
                <a16:creationId xmlns:a16="http://schemas.microsoft.com/office/drawing/2014/main" id="{E914D573-3F0C-4537-A737-B7F202BF3141}"/>
              </a:ext>
            </a:extLst>
          </p:cNvPr>
          <p:cNvSpPr>
            <a:spLocks noGrp="1"/>
          </p:cNvSpPr>
          <p:nvPr>
            <p:ph type="sldNum" sz="quarter" idx="12"/>
          </p:nvPr>
        </p:nvSpPr>
        <p:spPr>
          <a:xfrm>
            <a:off x="8610600" y="6522002"/>
            <a:ext cx="2743200" cy="365125"/>
          </a:xfrm>
        </p:spPr>
        <p:txBody>
          <a:bodyPr/>
          <a:lstStyle/>
          <a:p>
            <a:r>
              <a:rPr lang="fr-FR" sz="1600" b="1" dirty="0">
                <a:solidFill>
                  <a:schemeClr val="tx1"/>
                </a:solidFill>
              </a:rPr>
              <a:t>19</a:t>
            </a:r>
            <a:endParaRPr lang="fr-FR" b="1" dirty="0">
              <a:solidFill>
                <a:schemeClr val="tx1"/>
              </a:solidFill>
            </a:endParaRPr>
          </a:p>
        </p:txBody>
      </p:sp>
      <p:sp>
        <p:nvSpPr>
          <p:cNvPr id="18" name="TextBox 17">
            <a:extLst>
              <a:ext uri="{FF2B5EF4-FFF2-40B4-BE49-F238E27FC236}">
                <a16:creationId xmlns:a16="http://schemas.microsoft.com/office/drawing/2014/main" id="{29CA516D-F958-4898-B826-0DA983587FB3}"/>
              </a:ext>
            </a:extLst>
          </p:cNvPr>
          <p:cNvSpPr txBox="1"/>
          <p:nvPr/>
        </p:nvSpPr>
        <p:spPr>
          <a:xfrm>
            <a:off x="203519" y="3286368"/>
            <a:ext cx="3397461" cy="2031325"/>
          </a:xfrm>
          <a:prstGeom prst="rect">
            <a:avLst/>
          </a:prstGeom>
          <a:noFill/>
        </p:spPr>
        <p:txBody>
          <a:bodyPr wrap="square">
            <a:spAutoFit/>
          </a:bodyPr>
          <a:lstStyle/>
          <a:p>
            <a:r>
              <a:rPr lang="fr-FR" dirty="0">
                <a:latin typeface="Times New Roman" panose="02020603050405020304" pitchFamily="18" charset="0"/>
                <a:cs typeface="Times New Roman" panose="02020603050405020304" pitchFamily="18" charset="0"/>
              </a:rPr>
              <a:t>Les hélices du drone créent un écoulement d'air qui génère une force de poussée, assurant ainsi le vol du drone. L'air est aspiré à l'avant, accéléré à travers les pales et rejeté à l'arrière pour maintenir l'équilibre aérien.</a:t>
            </a:r>
          </a:p>
        </p:txBody>
      </p:sp>
      <p:sp>
        <p:nvSpPr>
          <p:cNvPr id="19" name="TextBox 18">
            <a:extLst>
              <a:ext uri="{FF2B5EF4-FFF2-40B4-BE49-F238E27FC236}">
                <a16:creationId xmlns:a16="http://schemas.microsoft.com/office/drawing/2014/main" id="{3C52B8DE-1A8F-47E8-B546-C4B5A3E06BEB}"/>
              </a:ext>
            </a:extLst>
          </p:cNvPr>
          <p:cNvSpPr txBox="1"/>
          <p:nvPr/>
        </p:nvSpPr>
        <p:spPr>
          <a:xfrm>
            <a:off x="2313625" y="2378839"/>
            <a:ext cx="7527234" cy="646331"/>
          </a:xfrm>
          <a:prstGeom prst="rect">
            <a:avLst/>
          </a:prstGeom>
          <a:noFill/>
        </p:spPr>
        <p:txBody>
          <a:bodyPr wrap="square">
            <a:spAutoFit/>
          </a:bodyPr>
          <a:lstStyle/>
          <a:p>
            <a:pPr algn="ctr"/>
            <a:r>
              <a:rPr lang="fr-FR" b="1" dirty="0"/>
              <a:t>Effets aérodynamiques </a:t>
            </a:r>
          </a:p>
          <a:p>
            <a:pPr algn="ctr"/>
            <a:r>
              <a:rPr lang="fr-FR" b="1" dirty="0"/>
              <a:t>des hélices en rotation :</a:t>
            </a:r>
          </a:p>
        </p:txBody>
      </p:sp>
      <p:sp>
        <p:nvSpPr>
          <p:cNvPr id="20" name="TextBox 19">
            <a:extLst>
              <a:ext uri="{FF2B5EF4-FFF2-40B4-BE49-F238E27FC236}">
                <a16:creationId xmlns:a16="http://schemas.microsoft.com/office/drawing/2014/main" id="{E364F6A0-1EDE-4683-9595-58EA1E19F2F2}"/>
              </a:ext>
            </a:extLst>
          </p:cNvPr>
          <p:cNvSpPr txBox="1"/>
          <p:nvPr/>
        </p:nvSpPr>
        <p:spPr>
          <a:xfrm>
            <a:off x="-2148555" y="2390058"/>
            <a:ext cx="7527234" cy="646331"/>
          </a:xfrm>
          <a:prstGeom prst="rect">
            <a:avLst/>
          </a:prstGeom>
          <a:noFill/>
        </p:spPr>
        <p:txBody>
          <a:bodyPr wrap="square">
            <a:spAutoFit/>
          </a:bodyPr>
          <a:lstStyle/>
          <a:p>
            <a:pPr algn="ctr"/>
            <a:r>
              <a:rPr lang="fr-FR" b="1" dirty="0"/>
              <a:t>Interaction entre</a:t>
            </a:r>
          </a:p>
          <a:p>
            <a:pPr algn="ctr"/>
            <a:r>
              <a:rPr lang="fr-FR" b="1" dirty="0"/>
              <a:t> les hélices et l'air ambiant : </a:t>
            </a:r>
          </a:p>
        </p:txBody>
      </p:sp>
      <p:sp>
        <p:nvSpPr>
          <p:cNvPr id="23" name="TextBox 22">
            <a:extLst>
              <a:ext uri="{FF2B5EF4-FFF2-40B4-BE49-F238E27FC236}">
                <a16:creationId xmlns:a16="http://schemas.microsoft.com/office/drawing/2014/main" id="{3491FD61-EAFF-4D79-A05D-F2B5BB552669}"/>
              </a:ext>
            </a:extLst>
          </p:cNvPr>
          <p:cNvSpPr txBox="1"/>
          <p:nvPr/>
        </p:nvSpPr>
        <p:spPr>
          <a:xfrm>
            <a:off x="4534049" y="3239099"/>
            <a:ext cx="3123902" cy="2308324"/>
          </a:xfrm>
          <a:prstGeom prst="rect">
            <a:avLst/>
          </a:prstGeom>
          <a:noFill/>
        </p:spPr>
        <p:txBody>
          <a:bodyPr wrap="square">
            <a:spAutoFit/>
          </a:bodyPr>
          <a:lstStyle/>
          <a:p>
            <a:r>
              <a:rPr lang="fr-FR" dirty="0">
                <a:latin typeface="Times New Roman" panose="02020603050405020304" pitchFamily="18" charset="0"/>
                <a:cs typeface="Times New Roman" panose="02020603050405020304" pitchFamily="18" charset="0"/>
              </a:rPr>
              <a:t>Les hélices des drones, propulsées par des moteurs, créent un mouvement d'air qui génère la portance et la propulsion. La vitesse de rotation des hélices est cruciale pour optimiser les performances de vol du drone</a:t>
            </a:r>
            <a:r>
              <a:rPr lang="fr-FR" dirty="0"/>
              <a:t>.</a:t>
            </a:r>
          </a:p>
        </p:txBody>
      </p:sp>
      <p:sp>
        <p:nvSpPr>
          <p:cNvPr id="24" name="TextBox 23">
            <a:extLst>
              <a:ext uri="{FF2B5EF4-FFF2-40B4-BE49-F238E27FC236}">
                <a16:creationId xmlns:a16="http://schemas.microsoft.com/office/drawing/2014/main" id="{57360274-4627-4A45-83F6-0C502E94E8E0}"/>
              </a:ext>
            </a:extLst>
          </p:cNvPr>
          <p:cNvSpPr txBox="1"/>
          <p:nvPr/>
        </p:nvSpPr>
        <p:spPr>
          <a:xfrm>
            <a:off x="6039679" y="2300047"/>
            <a:ext cx="7885042" cy="646331"/>
          </a:xfrm>
          <a:prstGeom prst="rect">
            <a:avLst/>
          </a:prstGeom>
          <a:noFill/>
        </p:spPr>
        <p:txBody>
          <a:bodyPr wrap="square">
            <a:spAutoFit/>
          </a:bodyPr>
          <a:lstStyle/>
          <a:p>
            <a:pPr algn="ctr"/>
            <a:r>
              <a:rPr lang="fr-FR" b="1" dirty="0">
                <a:latin typeface="Times New Roman" panose="02020603050405020304" pitchFamily="18" charset="0"/>
                <a:cs typeface="Times New Roman" panose="02020603050405020304" pitchFamily="18" charset="0"/>
              </a:rPr>
              <a:t>Résistance de l'hélice </a:t>
            </a:r>
          </a:p>
          <a:p>
            <a:pPr algn="ctr"/>
            <a:r>
              <a:rPr lang="fr-FR" b="1" dirty="0">
                <a:latin typeface="Times New Roman" panose="02020603050405020304" pitchFamily="18" charset="0"/>
                <a:cs typeface="Times New Roman" panose="02020603050405020304" pitchFamily="18" charset="0"/>
              </a:rPr>
              <a:t>à l'aérodynamique :</a:t>
            </a:r>
          </a:p>
        </p:txBody>
      </p:sp>
      <p:sp>
        <p:nvSpPr>
          <p:cNvPr id="26" name="TextBox 25">
            <a:extLst>
              <a:ext uri="{FF2B5EF4-FFF2-40B4-BE49-F238E27FC236}">
                <a16:creationId xmlns:a16="http://schemas.microsoft.com/office/drawing/2014/main" id="{13C2AA46-B5AA-4867-AD43-E4F1B4D44256}"/>
              </a:ext>
            </a:extLst>
          </p:cNvPr>
          <p:cNvSpPr txBox="1"/>
          <p:nvPr/>
        </p:nvSpPr>
        <p:spPr>
          <a:xfrm>
            <a:off x="8352430" y="3291507"/>
            <a:ext cx="3636050" cy="2585323"/>
          </a:xfrm>
          <a:prstGeom prst="rect">
            <a:avLst/>
          </a:prstGeom>
          <a:noFill/>
        </p:spPr>
        <p:txBody>
          <a:bodyPr wrap="square">
            <a:spAutoFit/>
          </a:bodyPr>
          <a:lstStyle/>
          <a:p>
            <a:r>
              <a:rPr lang="fr-FR" dirty="0">
                <a:latin typeface="Times New Roman" panose="02020603050405020304" pitchFamily="18" charset="0"/>
                <a:cs typeface="Times New Roman" panose="02020603050405020304" pitchFamily="18" charset="0"/>
              </a:rPr>
              <a:t>Les hélices des drones sont conçues avec des profils aérodynamiques spécifiques pour maximiser la portance et minimiser la traînée, ce qui optimise leurs performances. Des techniques de conception et l'utilisation de matériaux légers sont également employées pour réduire les pertes d'énergie aérodynamique.</a:t>
            </a:r>
          </a:p>
        </p:txBody>
      </p:sp>
      <p:sp>
        <p:nvSpPr>
          <p:cNvPr id="21" name="Arrow: Pentagon 20">
            <a:extLst>
              <a:ext uri="{FF2B5EF4-FFF2-40B4-BE49-F238E27FC236}">
                <a16:creationId xmlns:a16="http://schemas.microsoft.com/office/drawing/2014/main" id="{B6297FF4-B5BB-41D6-97D1-9B77784A13B7}"/>
              </a:ext>
            </a:extLst>
          </p:cNvPr>
          <p:cNvSpPr/>
          <p:nvPr/>
        </p:nvSpPr>
        <p:spPr>
          <a:xfrm>
            <a:off x="0" y="791478"/>
            <a:ext cx="3556577" cy="119104"/>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Arrow: Pentagon 21">
            <a:extLst>
              <a:ext uri="{FF2B5EF4-FFF2-40B4-BE49-F238E27FC236}">
                <a16:creationId xmlns:a16="http://schemas.microsoft.com/office/drawing/2014/main" id="{94429D78-8B4C-443D-A239-FEBB9AE7D900}"/>
              </a:ext>
            </a:extLst>
          </p:cNvPr>
          <p:cNvSpPr/>
          <p:nvPr/>
        </p:nvSpPr>
        <p:spPr>
          <a:xfrm rot="10800000">
            <a:off x="8540118" y="791480"/>
            <a:ext cx="3651882" cy="119102"/>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Rectangle: Rounded Corners 24">
            <a:extLst>
              <a:ext uri="{FF2B5EF4-FFF2-40B4-BE49-F238E27FC236}">
                <a16:creationId xmlns:a16="http://schemas.microsoft.com/office/drawing/2014/main" id="{FEEC8DE9-8EFE-4E47-A7D1-B3BF0ECA8E94}"/>
              </a:ext>
            </a:extLst>
          </p:cNvPr>
          <p:cNvSpPr/>
          <p:nvPr/>
        </p:nvSpPr>
        <p:spPr>
          <a:xfrm>
            <a:off x="0" y="6414052"/>
            <a:ext cx="12192000" cy="142752"/>
          </a:xfrm>
          <a:prstGeom prst="roundRect">
            <a:avLst/>
          </a:prstGeom>
          <a:gradFill flip="none" rotWithShape="1">
            <a:gsLst>
              <a:gs pos="28000">
                <a:schemeClr val="tx2">
                  <a:lumMod val="7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7930037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1364972" y="-1924874"/>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14" name="TextBox 13">
            <a:extLst>
              <a:ext uri="{FF2B5EF4-FFF2-40B4-BE49-F238E27FC236}">
                <a16:creationId xmlns:a16="http://schemas.microsoft.com/office/drawing/2014/main" id="{0249F5FC-7443-458C-BCB0-85EC7E107007}"/>
              </a:ext>
            </a:extLst>
          </p:cNvPr>
          <p:cNvSpPr txBox="1"/>
          <p:nvPr/>
        </p:nvSpPr>
        <p:spPr>
          <a:xfrm>
            <a:off x="3600981" y="286215"/>
            <a:ext cx="7610620" cy="923330"/>
          </a:xfrm>
          <a:prstGeom prst="rect">
            <a:avLst/>
          </a:prstGeom>
          <a:noFill/>
        </p:spPr>
        <p:txBody>
          <a:bodyPr wrap="square">
            <a:spAutoFit/>
          </a:bodyPr>
          <a:lstStyle/>
          <a:p>
            <a:r>
              <a:rPr lang="fr-FR" sz="54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Partie mécanique</a:t>
            </a:r>
            <a:endParaRPr lang="fr-FR" sz="5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026D030-4C14-4185-98BC-3DD96C66C02F}"/>
              </a:ext>
            </a:extLst>
          </p:cNvPr>
          <p:cNvSpPr txBox="1"/>
          <p:nvPr/>
        </p:nvSpPr>
        <p:spPr>
          <a:xfrm>
            <a:off x="5300870" y="1209545"/>
            <a:ext cx="7527234" cy="369332"/>
          </a:xfrm>
          <a:prstGeom prst="rect">
            <a:avLst/>
          </a:prstGeom>
          <a:noFill/>
        </p:spPr>
        <p:txBody>
          <a:bodyPr wrap="square">
            <a:spAutoFit/>
          </a:bodyPr>
          <a:lstStyle/>
          <a:p>
            <a:r>
              <a:rPr lang="fr-FR" sz="1800" b="1" u="sng" dirty="0">
                <a:latin typeface="Times New Roman" panose="02020603050405020304" pitchFamily="18" charset="0"/>
                <a:cs typeface="Times New Roman" panose="02020603050405020304" pitchFamily="18" charset="0"/>
              </a:rPr>
              <a:t>Aérodynamisme</a:t>
            </a:r>
          </a:p>
        </p:txBody>
      </p:sp>
      <p:sp>
        <p:nvSpPr>
          <p:cNvPr id="6" name="Slide Number Placeholder 5">
            <a:extLst>
              <a:ext uri="{FF2B5EF4-FFF2-40B4-BE49-F238E27FC236}">
                <a16:creationId xmlns:a16="http://schemas.microsoft.com/office/drawing/2014/main" id="{E914D573-3F0C-4537-A737-B7F202BF3141}"/>
              </a:ext>
            </a:extLst>
          </p:cNvPr>
          <p:cNvSpPr>
            <a:spLocks noGrp="1"/>
          </p:cNvSpPr>
          <p:nvPr>
            <p:ph type="sldNum" sz="quarter" idx="12"/>
          </p:nvPr>
        </p:nvSpPr>
        <p:spPr>
          <a:xfrm>
            <a:off x="8610600" y="6522002"/>
            <a:ext cx="2743200" cy="365125"/>
          </a:xfrm>
        </p:spPr>
        <p:txBody>
          <a:bodyPr/>
          <a:lstStyle/>
          <a:p>
            <a:r>
              <a:rPr lang="fr-FR" sz="1600" b="1" dirty="0">
                <a:solidFill>
                  <a:schemeClr val="tx1"/>
                </a:solidFill>
              </a:rPr>
              <a:t>20</a:t>
            </a:r>
            <a:endParaRPr lang="fr-FR" b="1" dirty="0">
              <a:solidFill>
                <a:schemeClr val="tx1"/>
              </a:solidFill>
            </a:endParaRPr>
          </a:p>
        </p:txBody>
      </p:sp>
      <p:sp>
        <p:nvSpPr>
          <p:cNvPr id="28" name="TextBox 27">
            <a:extLst>
              <a:ext uri="{FF2B5EF4-FFF2-40B4-BE49-F238E27FC236}">
                <a16:creationId xmlns:a16="http://schemas.microsoft.com/office/drawing/2014/main" id="{1FB87832-C8A4-4275-B2E2-D316847EE12F}"/>
              </a:ext>
            </a:extLst>
          </p:cNvPr>
          <p:cNvSpPr txBox="1"/>
          <p:nvPr/>
        </p:nvSpPr>
        <p:spPr>
          <a:xfrm>
            <a:off x="503582" y="4607098"/>
            <a:ext cx="11502887" cy="1477328"/>
          </a:xfrm>
          <a:prstGeom prst="rect">
            <a:avLst/>
          </a:prstGeom>
          <a:noFill/>
        </p:spPr>
        <p:txBody>
          <a:bodyPr wrap="square">
            <a:spAutoFit/>
          </a:bodyPr>
          <a:lstStyle/>
          <a:p>
            <a:r>
              <a:rPr lang="fr-FR" dirty="0">
                <a:latin typeface="Times New Roman" panose="02020603050405020304" pitchFamily="18" charset="0"/>
                <a:cs typeface="Times New Roman" panose="02020603050405020304" pitchFamily="18" charset="0"/>
              </a:rPr>
              <a:t>Les pales de l'hélice des drones présentent une distribution de vitesse d'écoulement d'air qui varie le long de leur surface. Les zones de haute vitesse se situent généralement près des extrémités des pales, où elles s'affinent, réduisant la résistance à l'écoulement de l'air et permettant une accélération plus importante. En revanche, les zones de basse vitesse se trouvent près de l'axe de rotation de l'hélice, où l'effet centrifuge diminue. Entre ces deux zones, il existe un gradient de vitesse continu, avec une augmentation progressive de la vitesse de l'écoulement d'air le long de la pale vers les extrémités.</a:t>
            </a:r>
          </a:p>
        </p:txBody>
      </p:sp>
      <p:sp>
        <p:nvSpPr>
          <p:cNvPr id="25" name="AutoShape 2">
            <a:extLst>
              <a:ext uri="{FF2B5EF4-FFF2-40B4-BE49-F238E27FC236}">
                <a16:creationId xmlns:a16="http://schemas.microsoft.com/office/drawing/2014/main" id="{FCD48515-FFC3-4ABC-AF1A-D0EC4D00F9E0}"/>
              </a:ext>
            </a:extLst>
          </p:cNvPr>
          <p:cNvSpPr>
            <a:spLocks noChangeAspect="1" noChangeArrowheads="1"/>
          </p:cNvSpPr>
          <p:nvPr/>
        </p:nvSpPr>
        <p:spPr bwMode="auto">
          <a:xfrm>
            <a:off x="5943600" y="3276600"/>
            <a:ext cx="1053548" cy="10535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2" name="Picture 31">
            <a:extLst>
              <a:ext uri="{FF2B5EF4-FFF2-40B4-BE49-F238E27FC236}">
                <a16:creationId xmlns:a16="http://schemas.microsoft.com/office/drawing/2014/main" id="{4C508816-85AB-4098-85E3-F3152BD75D13}"/>
              </a:ext>
            </a:extLst>
          </p:cNvPr>
          <p:cNvPicPr>
            <a:picLocks noChangeAspect="1"/>
          </p:cNvPicPr>
          <p:nvPr/>
        </p:nvPicPr>
        <p:blipFill rotWithShape="1">
          <a:blip r:embed="rId3"/>
          <a:srcRect l="29341" t="15762" r="8862" b="10573"/>
          <a:stretch/>
        </p:blipFill>
        <p:spPr>
          <a:xfrm>
            <a:off x="4101546" y="1611901"/>
            <a:ext cx="4306957" cy="2668754"/>
          </a:xfrm>
          <a:prstGeom prst="rect">
            <a:avLst/>
          </a:prstGeom>
        </p:spPr>
      </p:pic>
      <p:sp>
        <p:nvSpPr>
          <p:cNvPr id="34" name="Arrow: Pentagon 33">
            <a:extLst>
              <a:ext uri="{FF2B5EF4-FFF2-40B4-BE49-F238E27FC236}">
                <a16:creationId xmlns:a16="http://schemas.microsoft.com/office/drawing/2014/main" id="{58295099-7433-4E49-A15B-C0DB16F9293D}"/>
              </a:ext>
            </a:extLst>
          </p:cNvPr>
          <p:cNvSpPr/>
          <p:nvPr/>
        </p:nvSpPr>
        <p:spPr>
          <a:xfrm>
            <a:off x="0" y="791478"/>
            <a:ext cx="3556577" cy="119104"/>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Arrow: Pentagon 34">
            <a:extLst>
              <a:ext uri="{FF2B5EF4-FFF2-40B4-BE49-F238E27FC236}">
                <a16:creationId xmlns:a16="http://schemas.microsoft.com/office/drawing/2014/main" id="{357540AF-6E04-4572-8AB6-A218E9AF9452}"/>
              </a:ext>
            </a:extLst>
          </p:cNvPr>
          <p:cNvSpPr/>
          <p:nvPr/>
        </p:nvSpPr>
        <p:spPr>
          <a:xfrm rot="10800000">
            <a:off x="8540118" y="791480"/>
            <a:ext cx="3651882" cy="119102"/>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Rectangle: Rounded Corners 35">
            <a:extLst>
              <a:ext uri="{FF2B5EF4-FFF2-40B4-BE49-F238E27FC236}">
                <a16:creationId xmlns:a16="http://schemas.microsoft.com/office/drawing/2014/main" id="{C0109578-1578-437D-AFFB-BCF4CC83DA72}"/>
              </a:ext>
            </a:extLst>
          </p:cNvPr>
          <p:cNvSpPr/>
          <p:nvPr/>
        </p:nvSpPr>
        <p:spPr>
          <a:xfrm>
            <a:off x="0" y="6414052"/>
            <a:ext cx="12192000" cy="142752"/>
          </a:xfrm>
          <a:prstGeom prst="roundRect">
            <a:avLst/>
          </a:prstGeom>
          <a:gradFill flip="none" rotWithShape="1">
            <a:gsLst>
              <a:gs pos="28000">
                <a:schemeClr val="tx2">
                  <a:lumMod val="7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7609198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gradFill flip="none" rotWithShape="1">
            <a:gsLst>
              <a:gs pos="23000">
                <a:schemeClr val="tx2">
                  <a:lumMod val="50000"/>
                </a:schemeClr>
              </a:gs>
              <a:gs pos="43000">
                <a:schemeClr val="tx2">
                  <a:lumMod val="75000"/>
                </a:schemeClr>
              </a:gs>
              <a:gs pos="100000">
                <a:schemeClr val="accent1">
                  <a:lumMod val="60000"/>
                  <a:lumOff val="40000"/>
                </a:schemeClr>
              </a:gs>
            </a:gsLst>
            <a:lin ang="16200000" scaled="1"/>
            <a:tileRect/>
          </a:gra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dirty="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3944614" y="3532924"/>
            <a:ext cx="4497021" cy="2092881"/>
          </a:xfrm>
          <a:prstGeom prst="rect">
            <a:avLst/>
          </a:prstGeom>
        </p:spPr>
        <p:txBody>
          <a:bodyPr wrap="square">
            <a:spAutoFit/>
          </a:bodyPr>
          <a:lstStyle/>
          <a:p>
            <a:pPr algn="ctr"/>
            <a:r>
              <a:rPr lang="fr-FR" sz="6500" b="1" spc="-150" dirty="0">
                <a:solidFill>
                  <a:schemeClr val="bg1"/>
                </a:solidFill>
                <a:effectLst>
                  <a:outerShdw blurRad="419100" sx="102000" sy="102000" algn="ctr" rotWithShape="0">
                    <a:prstClr val="black">
                      <a:alpha val="29000"/>
                    </a:prstClr>
                  </a:outerShdw>
                </a:effectLst>
                <a:latin typeface="Times New Roman" panose="02020603050405020304" pitchFamily="18" charset="0"/>
                <a:cs typeface="Times New Roman" panose="02020603050405020304" pitchFamily="18" charset="0"/>
              </a:rPr>
              <a:t>Partie </a:t>
            </a:r>
          </a:p>
          <a:p>
            <a:pPr algn="ctr"/>
            <a:r>
              <a:rPr lang="fr-FR" sz="6500" b="1" spc="-150" dirty="0">
                <a:solidFill>
                  <a:schemeClr val="bg1"/>
                </a:solidFill>
                <a:effectLst>
                  <a:outerShdw blurRad="419100" sx="102000" sy="102000" algn="ctr" rotWithShape="0">
                    <a:prstClr val="black">
                      <a:alpha val="29000"/>
                    </a:prstClr>
                  </a:outerShdw>
                </a:effectLst>
                <a:latin typeface="Times New Roman" panose="02020603050405020304" pitchFamily="18" charset="0"/>
                <a:cs typeface="Times New Roman" panose="02020603050405020304" pitchFamily="18" charset="0"/>
              </a:rPr>
              <a:t>électrique</a:t>
            </a:r>
            <a:endParaRPr lang="en-LT" sz="6500" b="1" spc="-150" dirty="0">
              <a:solidFill>
                <a:schemeClr val="bg1"/>
              </a:solidFill>
              <a:effectLst>
                <a:outerShdw blurRad="419100" sx="102000" sy="102000" algn="ctr" rotWithShape="0">
                  <a:prstClr val="black">
                    <a:alpha val="29000"/>
                  </a:prstClr>
                </a:outerShdw>
              </a:effectLst>
              <a:latin typeface="Times New Roman" panose="02020603050405020304" pitchFamily="18" charset="0"/>
              <a:cs typeface="Times New Roman" panose="02020603050405020304" pitchFamily="18" charset="0"/>
            </a:endParaRPr>
          </a:p>
        </p:txBody>
      </p:sp>
      <p:pic>
        <p:nvPicPr>
          <p:cNvPr id="7" name="Graphic 6" descr="Lights On with solid fill">
            <a:extLst>
              <a:ext uri="{FF2B5EF4-FFF2-40B4-BE49-F238E27FC236}">
                <a16:creationId xmlns:a16="http://schemas.microsoft.com/office/drawing/2014/main" id="{3169A18E-29C1-B14B-9DAC-9A1603958F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0683" y="782444"/>
            <a:ext cx="2750634" cy="2750634"/>
          </a:xfrm>
          <a:prstGeom prst="rect">
            <a:avLst/>
          </a:prstGeom>
          <a:effectLst>
            <a:outerShdw blurRad="177800" sx="102000" sy="102000" algn="ctr" rotWithShape="0">
              <a:prstClr val="black">
                <a:alpha val="40000"/>
              </a:prstClr>
            </a:outerShdw>
          </a:effectLst>
        </p:spPr>
      </p:pic>
      <p:sp>
        <p:nvSpPr>
          <p:cNvPr id="6" name="Slide Number Placeholder 5">
            <a:extLst>
              <a:ext uri="{FF2B5EF4-FFF2-40B4-BE49-F238E27FC236}">
                <a16:creationId xmlns:a16="http://schemas.microsoft.com/office/drawing/2014/main" id="{390E466E-D8DF-44C6-9C7E-CDD5A870DBFA}"/>
              </a:ext>
            </a:extLst>
          </p:cNvPr>
          <p:cNvSpPr>
            <a:spLocks noGrp="1"/>
          </p:cNvSpPr>
          <p:nvPr>
            <p:ph type="sldNum" sz="quarter" idx="12"/>
          </p:nvPr>
        </p:nvSpPr>
        <p:spPr/>
        <p:txBody>
          <a:bodyPr/>
          <a:lstStyle/>
          <a:p>
            <a:endParaRPr lang="fr-FR" sz="1600" b="1" dirty="0">
              <a:solidFill>
                <a:schemeClr val="tx1"/>
              </a:solidFill>
            </a:endParaRPr>
          </a:p>
        </p:txBody>
      </p:sp>
    </p:spTree>
    <p:extLst>
      <p:ext uri="{BB962C8B-B14F-4D97-AF65-F5344CB8AC3E}">
        <p14:creationId xmlns:p14="http://schemas.microsoft.com/office/powerpoint/2010/main" val="97523264"/>
      </p:ext>
    </p:extLst>
  </p:cSld>
  <p:clrMapOvr>
    <a:masterClrMapping/>
  </p:clrMapOvr>
  <p:transition spd="slow" advTm="0"/>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30" name="TextBox 29">
            <a:extLst>
              <a:ext uri="{FF2B5EF4-FFF2-40B4-BE49-F238E27FC236}">
                <a16:creationId xmlns:a16="http://schemas.microsoft.com/office/drawing/2014/main" id="{58460BD5-2015-42EF-9543-12448665038A}"/>
              </a:ext>
            </a:extLst>
          </p:cNvPr>
          <p:cNvSpPr txBox="1"/>
          <p:nvPr/>
        </p:nvSpPr>
        <p:spPr>
          <a:xfrm>
            <a:off x="4397949" y="4058660"/>
            <a:ext cx="3569416" cy="2800767"/>
          </a:xfrm>
          <a:prstGeom prst="rect">
            <a:avLst/>
          </a:prstGeom>
          <a:noFill/>
        </p:spPr>
        <p:txBody>
          <a:bodyPr wrap="square">
            <a:spAutoFit/>
          </a:bodyPr>
          <a:lstStyle/>
          <a:p>
            <a:r>
              <a:rPr lang="fr-FR" sz="1600" dirty="0">
                <a:latin typeface="Times New Roman" panose="02020603050405020304" pitchFamily="18" charset="0"/>
                <a:cs typeface="Times New Roman" panose="02020603050405020304" pitchFamily="18" charset="0"/>
              </a:rPr>
              <a:t>Le réseau de câbles et de connexions distribue l'énergie électrique du drone. La batterie est connectée au système de gestion de puissance qui alimente les différents composants tels que le contrôleur de vol, les moteurs, les capteurs et les systèmes électroniques.</a:t>
            </a:r>
          </a:p>
          <a:p>
            <a:endParaRPr lang="fr-FR" sz="1600" dirty="0">
              <a:latin typeface="Times New Roman" panose="02020603050405020304" pitchFamily="18" charset="0"/>
              <a:cs typeface="Times New Roman" panose="02020603050405020304" pitchFamily="18" charset="0"/>
            </a:endParaRPr>
          </a:p>
          <a:p>
            <a:endParaRPr lang="fr-FR" sz="1600" dirty="0">
              <a:latin typeface="Times New Roman" panose="02020603050405020304" pitchFamily="18" charset="0"/>
              <a:cs typeface="Times New Roman" panose="02020603050405020304" pitchFamily="18" charset="0"/>
            </a:endParaRPr>
          </a:p>
          <a:p>
            <a:endParaRPr lang="fr-FR" sz="1600" dirty="0">
              <a:latin typeface="Times New Roman" panose="02020603050405020304" pitchFamily="18" charset="0"/>
              <a:cs typeface="Times New Roman" panose="02020603050405020304" pitchFamily="18" charset="0"/>
            </a:endParaRPr>
          </a:p>
          <a:p>
            <a:endParaRPr lang="fr-FR" sz="16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8AA6833C-641D-4026-BFAD-CCC766854DD4}"/>
              </a:ext>
            </a:extLst>
          </p:cNvPr>
          <p:cNvSpPr txBox="1"/>
          <p:nvPr/>
        </p:nvSpPr>
        <p:spPr>
          <a:xfrm>
            <a:off x="8420862" y="3911396"/>
            <a:ext cx="3751589" cy="3046988"/>
          </a:xfrm>
          <a:prstGeom prst="rect">
            <a:avLst/>
          </a:prstGeom>
          <a:noFill/>
        </p:spPr>
        <p:txBody>
          <a:bodyPr wrap="square">
            <a:spAutoFit/>
          </a:bodyPr>
          <a:lstStyle/>
          <a:p>
            <a:r>
              <a:rPr lang="fr-FR" sz="1600" dirty="0">
                <a:latin typeface="Times New Roman" panose="02020603050405020304" pitchFamily="18" charset="0"/>
                <a:cs typeface="Times New Roman" panose="02020603050405020304" pitchFamily="18" charset="0"/>
              </a:rPr>
              <a:t>Une fois l'énergie électrique distribuée aux moteurs, elle est convertie en énergie mécanique. Chaque moteur est contrôlé par un variateur électronique de vitesse (ESC) qui régule la rotation de l'hélice. L'ESC ajuste la tension et le courant en fonction des signaux du contrôleur de vol pour contrôler la vitesse du moteur.</a:t>
            </a:r>
          </a:p>
          <a:p>
            <a:endParaRPr lang="fr-FR" sz="1600" dirty="0">
              <a:latin typeface="Times New Roman" panose="02020603050405020304" pitchFamily="18" charset="0"/>
              <a:cs typeface="Times New Roman" panose="02020603050405020304" pitchFamily="18" charset="0"/>
            </a:endParaRPr>
          </a:p>
          <a:p>
            <a:endParaRPr lang="fr-FR" sz="1600" dirty="0">
              <a:latin typeface="Times New Roman" panose="02020603050405020304" pitchFamily="18" charset="0"/>
              <a:cs typeface="Times New Roman" panose="02020603050405020304" pitchFamily="18" charset="0"/>
            </a:endParaRPr>
          </a:p>
          <a:p>
            <a:endParaRPr lang="fr-FR" sz="1600" dirty="0">
              <a:latin typeface="Times New Roman" panose="02020603050405020304" pitchFamily="18" charset="0"/>
              <a:cs typeface="Times New Roman" panose="02020603050405020304" pitchFamily="18" charset="0"/>
            </a:endParaRPr>
          </a:p>
          <a:p>
            <a:endParaRPr lang="fr-FR" sz="1600" dirty="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0E7DD4C3-EC30-462B-9E8E-8AAFCD014F93}"/>
              </a:ext>
            </a:extLst>
          </p:cNvPr>
          <p:cNvSpPr txBox="1"/>
          <p:nvPr/>
        </p:nvSpPr>
        <p:spPr>
          <a:xfrm>
            <a:off x="129132" y="4101368"/>
            <a:ext cx="3751589" cy="1323439"/>
          </a:xfrm>
          <a:prstGeom prst="rect">
            <a:avLst/>
          </a:prstGeom>
          <a:noFill/>
        </p:spPr>
        <p:txBody>
          <a:bodyPr wrap="square">
            <a:spAutoFit/>
          </a:bodyPr>
          <a:lstStyle/>
          <a:p>
            <a:r>
              <a:rPr lang="fr-FR" sz="1600" i="0" dirty="0">
                <a:effectLst/>
                <a:latin typeface="Times New Roman" panose="02020603050405020304" pitchFamily="18" charset="0"/>
                <a:cs typeface="Times New Roman" panose="02020603050405020304" pitchFamily="18" charset="0"/>
              </a:rPr>
              <a:t>La batterie rechargeable alimente en énergie électrique le drone. Elle stocke l'énergie sous forme chimique et fournit l'électricité pour tous les systèmes lors du vol.</a:t>
            </a:r>
          </a:p>
        </p:txBody>
      </p:sp>
      <p:sp>
        <p:nvSpPr>
          <p:cNvPr id="38" name="TextBox 37">
            <a:extLst>
              <a:ext uri="{FF2B5EF4-FFF2-40B4-BE49-F238E27FC236}">
                <a16:creationId xmlns:a16="http://schemas.microsoft.com/office/drawing/2014/main" id="{316CD830-A1F6-4BB6-AE6A-168417F32CBA}"/>
              </a:ext>
            </a:extLst>
          </p:cNvPr>
          <p:cNvSpPr txBox="1"/>
          <p:nvPr/>
        </p:nvSpPr>
        <p:spPr>
          <a:xfrm>
            <a:off x="3678700" y="286215"/>
            <a:ext cx="7610620" cy="923330"/>
          </a:xfrm>
          <a:prstGeom prst="rect">
            <a:avLst/>
          </a:prstGeom>
          <a:noFill/>
        </p:spPr>
        <p:txBody>
          <a:bodyPr wrap="square">
            <a:spAutoFit/>
          </a:bodyPr>
          <a:lstStyle/>
          <a:p>
            <a:r>
              <a:rPr lang="fr-FR" sz="54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Partie électrique</a:t>
            </a:r>
            <a:endParaRPr lang="fr-FR" sz="5400" dirty="0">
              <a:latin typeface="Times New Roman" panose="02020603050405020304" pitchFamily="18" charset="0"/>
              <a:cs typeface="Times New Roman" panose="02020603050405020304" pitchFamily="18" charset="0"/>
            </a:endParaRPr>
          </a:p>
        </p:txBody>
      </p:sp>
      <p:sp>
        <p:nvSpPr>
          <p:cNvPr id="39" name="Arrow: Pentagon 38">
            <a:extLst>
              <a:ext uri="{FF2B5EF4-FFF2-40B4-BE49-F238E27FC236}">
                <a16:creationId xmlns:a16="http://schemas.microsoft.com/office/drawing/2014/main" id="{C70807ED-27DD-4BEF-8AD3-E20D4430691A}"/>
              </a:ext>
            </a:extLst>
          </p:cNvPr>
          <p:cNvSpPr/>
          <p:nvPr/>
        </p:nvSpPr>
        <p:spPr>
          <a:xfrm>
            <a:off x="0" y="791478"/>
            <a:ext cx="3556577" cy="125988"/>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 name="Arrow: Pentagon 39">
            <a:extLst>
              <a:ext uri="{FF2B5EF4-FFF2-40B4-BE49-F238E27FC236}">
                <a16:creationId xmlns:a16="http://schemas.microsoft.com/office/drawing/2014/main" id="{433F5F18-42AD-489D-A18E-4E47047D2C12}"/>
              </a:ext>
            </a:extLst>
          </p:cNvPr>
          <p:cNvSpPr/>
          <p:nvPr/>
        </p:nvSpPr>
        <p:spPr>
          <a:xfrm rot="10800000">
            <a:off x="8308971" y="791479"/>
            <a:ext cx="3883029" cy="125986"/>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1" name="Rectangle: Rounded Corners 40">
            <a:extLst>
              <a:ext uri="{FF2B5EF4-FFF2-40B4-BE49-F238E27FC236}">
                <a16:creationId xmlns:a16="http://schemas.microsoft.com/office/drawing/2014/main" id="{F63953E3-2349-4BB3-8B34-4C77D6B6776B}"/>
              </a:ext>
            </a:extLst>
          </p:cNvPr>
          <p:cNvSpPr/>
          <p:nvPr/>
        </p:nvSpPr>
        <p:spPr>
          <a:xfrm>
            <a:off x="1" y="6457071"/>
            <a:ext cx="12192000" cy="99734"/>
          </a:xfrm>
          <a:prstGeom prst="roundRect">
            <a:avLst/>
          </a:prstGeom>
          <a:gradFill flip="none" rotWithShape="1">
            <a:gsLst>
              <a:gs pos="28000">
                <a:schemeClr val="tx2">
                  <a:lumMod val="7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TextBox 42">
            <a:extLst>
              <a:ext uri="{FF2B5EF4-FFF2-40B4-BE49-F238E27FC236}">
                <a16:creationId xmlns:a16="http://schemas.microsoft.com/office/drawing/2014/main" id="{EB8B050C-F8F6-40B4-85B0-BD6A91C0B893}"/>
              </a:ext>
            </a:extLst>
          </p:cNvPr>
          <p:cNvSpPr txBox="1"/>
          <p:nvPr/>
        </p:nvSpPr>
        <p:spPr>
          <a:xfrm>
            <a:off x="4397949" y="1058530"/>
            <a:ext cx="7610620" cy="369332"/>
          </a:xfrm>
          <a:prstGeom prst="rect">
            <a:avLst/>
          </a:prstGeom>
          <a:noFill/>
        </p:spPr>
        <p:txBody>
          <a:bodyPr wrap="square">
            <a:spAutoFit/>
          </a:bodyPr>
          <a:lstStyle/>
          <a:p>
            <a:r>
              <a:rPr lang="fr-FR" sz="1800" b="1" u="sng" dirty="0">
                <a:latin typeface="Times New Roman" panose="02020603050405020304" pitchFamily="18" charset="0"/>
                <a:cs typeface="Times New Roman" panose="02020603050405020304" pitchFamily="18" charset="0"/>
              </a:rPr>
              <a:t>Fonctionnement électrique : </a:t>
            </a:r>
          </a:p>
        </p:txBody>
      </p:sp>
      <p:sp>
        <p:nvSpPr>
          <p:cNvPr id="45" name="TextBox 44">
            <a:extLst>
              <a:ext uri="{FF2B5EF4-FFF2-40B4-BE49-F238E27FC236}">
                <a16:creationId xmlns:a16="http://schemas.microsoft.com/office/drawing/2014/main" id="{8A3A46D0-203E-46E6-9CEB-E283BD8CE59B}"/>
              </a:ext>
            </a:extLst>
          </p:cNvPr>
          <p:cNvSpPr txBox="1"/>
          <p:nvPr/>
        </p:nvSpPr>
        <p:spPr>
          <a:xfrm>
            <a:off x="69752" y="2685477"/>
            <a:ext cx="3504177" cy="646331"/>
          </a:xfrm>
          <a:prstGeom prst="rect">
            <a:avLst/>
          </a:prstGeom>
          <a:noFill/>
        </p:spPr>
        <p:txBody>
          <a:bodyPr wrap="square">
            <a:spAutoFit/>
          </a:bodyPr>
          <a:lstStyle/>
          <a:p>
            <a:pPr algn="ctr"/>
            <a:r>
              <a:rPr lang="fr-FR" b="1" i="0" dirty="0">
                <a:effectLst/>
                <a:latin typeface="Times New Roman" panose="02020603050405020304" pitchFamily="18" charset="0"/>
                <a:cs typeface="Times New Roman" panose="02020603050405020304" pitchFamily="18" charset="0"/>
              </a:rPr>
              <a:t>Alimentatio</a:t>
            </a:r>
            <a:r>
              <a:rPr lang="fr-FR" b="1" dirty="0">
                <a:latin typeface="Times New Roman" panose="02020603050405020304" pitchFamily="18" charset="0"/>
                <a:cs typeface="Times New Roman" panose="02020603050405020304" pitchFamily="18" charset="0"/>
              </a:rPr>
              <a:t>n en énergie électrique </a:t>
            </a:r>
          </a:p>
        </p:txBody>
      </p:sp>
      <p:sp>
        <p:nvSpPr>
          <p:cNvPr id="47" name="TextBox 46">
            <a:extLst>
              <a:ext uri="{FF2B5EF4-FFF2-40B4-BE49-F238E27FC236}">
                <a16:creationId xmlns:a16="http://schemas.microsoft.com/office/drawing/2014/main" id="{A82F9BBA-D78C-4D81-916E-C629D73E9D33}"/>
              </a:ext>
            </a:extLst>
          </p:cNvPr>
          <p:cNvSpPr txBox="1"/>
          <p:nvPr/>
        </p:nvSpPr>
        <p:spPr>
          <a:xfrm>
            <a:off x="4216221" y="2669760"/>
            <a:ext cx="3569416" cy="646331"/>
          </a:xfrm>
          <a:prstGeom prst="rect">
            <a:avLst/>
          </a:prstGeom>
          <a:noFill/>
        </p:spPr>
        <p:txBody>
          <a:bodyPr wrap="square">
            <a:spAutoFit/>
          </a:bodyPr>
          <a:lstStyle/>
          <a:p>
            <a:pPr algn="ctr"/>
            <a:r>
              <a:rPr lang="fr-FR" b="1" i="0" dirty="0">
                <a:effectLst/>
                <a:latin typeface="Times New Roman" panose="02020603050405020304" pitchFamily="18" charset="0"/>
                <a:cs typeface="Times New Roman" panose="02020603050405020304" pitchFamily="18" charset="0"/>
              </a:rPr>
              <a:t>Distribution de l’énergie électrique</a:t>
            </a:r>
            <a:endParaRPr lang="fr-FR" b="1" dirty="0">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18A2B686-107E-46BE-8C5F-CED9F0F68583}"/>
              </a:ext>
            </a:extLst>
          </p:cNvPr>
          <p:cNvSpPr txBox="1"/>
          <p:nvPr/>
        </p:nvSpPr>
        <p:spPr>
          <a:xfrm>
            <a:off x="8239134" y="2694562"/>
            <a:ext cx="4117984" cy="646331"/>
          </a:xfrm>
          <a:prstGeom prst="rect">
            <a:avLst/>
          </a:prstGeom>
          <a:noFill/>
        </p:spPr>
        <p:txBody>
          <a:bodyPr wrap="square">
            <a:spAutoFit/>
          </a:bodyPr>
          <a:lstStyle/>
          <a:p>
            <a:pPr algn="ctr"/>
            <a:r>
              <a:rPr lang="fr-FR" b="1" i="0" dirty="0">
                <a:effectLst/>
                <a:latin typeface="Times New Roman" panose="02020603050405020304" pitchFamily="18" charset="0"/>
                <a:cs typeface="Times New Roman" panose="02020603050405020304" pitchFamily="18" charset="0"/>
              </a:rPr>
              <a:t>Conversion de l’énergie électrique en mécanique </a:t>
            </a:r>
            <a:endParaRPr lang="fr-FR" b="1" dirty="0">
              <a:latin typeface="Times New Roman" panose="02020603050405020304" pitchFamily="18" charset="0"/>
              <a:cs typeface="Times New Roman" panose="02020603050405020304" pitchFamily="18" charset="0"/>
            </a:endParaRPr>
          </a:p>
        </p:txBody>
      </p:sp>
      <p:pic>
        <p:nvPicPr>
          <p:cNvPr id="51" name="Graphic 50" descr="Gears with solid fill">
            <a:extLst>
              <a:ext uri="{FF2B5EF4-FFF2-40B4-BE49-F238E27FC236}">
                <a16:creationId xmlns:a16="http://schemas.microsoft.com/office/drawing/2014/main" id="{AD7F0CDF-828D-42F9-BF32-1FA3ABE22B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99878" y="3248404"/>
            <a:ext cx="701213" cy="701213"/>
          </a:xfrm>
          <a:prstGeom prst="rect">
            <a:avLst/>
          </a:prstGeom>
        </p:spPr>
      </p:pic>
      <p:pic>
        <p:nvPicPr>
          <p:cNvPr id="53" name="Graphic 52" descr="Lightbulb and gear with solid fill">
            <a:extLst>
              <a:ext uri="{FF2B5EF4-FFF2-40B4-BE49-F238E27FC236}">
                <a16:creationId xmlns:a16="http://schemas.microsoft.com/office/drawing/2014/main" id="{FFC4C1A1-60BD-4D85-A541-72F94EC39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84315" y="3248404"/>
            <a:ext cx="746828" cy="746828"/>
          </a:xfrm>
          <a:prstGeom prst="rect">
            <a:avLst/>
          </a:prstGeom>
        </p:spPr>
      </p:pic>
      <p:pic>
        <p:nvPicPr>
          <p:cNvPr id="55" name="Graphic 54" descr="Network with solid fill">
            <a:extLst>
              <a:ext uri="{FF2B5EF4-FFF2-40B4-BE49-F238E27FC236}">
                <a16:creationId xmlns:a16="http://schemas.microsoft.com/office/drawing/2014/main" id="{61A45EB8-5ED7-4B34-82CF-430DA26B21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77261" y="3354540"/>
            <a:ext cx="746828" cy="746828"/>
          </a:xfrm>
          <a:prstGeom prst="rect">
            <a:avLst/>
          </a:prstGeom>
        </p:spPr>
      </p:pic>
      <mc:AlternateContent xmlns:mc="http://schemas.openxmlformats.org/markup-compatibility/2006">
        <mc:Choice xmlns:am3d="http://schemas.microsoft.com/office/drawing/2017/model3d" Requires="am3d">
          <p:graphicFrame>
            <p:nvGraphicFramePr>
              <p:cNvPr id="59" name="3D Model 58">
                <a:extLst>
                  <a:ext uri="{FF2B5EF4-FFF2-40B4-BE49-F238E27FC236}">
                    <a16:creationId xmlns:a16="http://schemas.microsoft.com/office/drawing/2014/main" id="{D653EFFE-6355-4F82-82DB-4CD5F900F6E5}"/>
                  </a:ext>
                </a:extLst>
              </p:cNvPr>
              <p:cNvGraphicFramePr>
                <a:graphicFrameLocks noChangeAspect="1"/>
              </p:cNvGraphicFramePr>
              <p:nvPr/>
            </p:nvGraphicFramePr>
            <p:xfrm>
              <a:off x="6050675" y="210766"/>
              <a:ext cx="8314751" cy="4352625"/>
            </p:xfrm>
            <a:graphic>
              <a:graphicData uri="http://schemas.microsoft.com/office/drawing/2017/model3d">
                <am3d:model3d r:embed="rId9">
                  <am3d:spPr>
                    <a:xfrm>
                      <a:off x="0" y="0"/>
                      <a:ext cx="8314751" cy="4352625"/>
                    </a:xfrm>
                    <a:prstGeom prst="rect">
                      <a:avLst/>
                    </a:prstGeom>
                  </am3d:spPr>
                  <am3d:camera>
                    <am3d:pos x="0" y="0" z="67339964"/>
                    <am3d:up dx="0" dy="36000000" dz="0"/>
                    <am3d:lookAt x="0" y="0" z="0"/>
                    <am3d:perspective fov="2700000"/>
                  </am3d:camera>
                  <am3d:trans>
                    <am3d:meterPerModelUnit n="40639" d="1000000"/>
                    <am3d:preTrans dx="-5003" dy="2272508" dz="668535"/>
                    <am3d:scale>
                      <am3d:sx n="1000000" d="1000000"/>
                      <am3d:sy n="1000000" d="1000000"/>
                      <am3d:sz n="1000000" d="1000000"/>
                    </am3d:scale>
                    <am3d:rot ax="671271" ay="-2143668" az="-395290"/>
                    <am3d:postTrans dx="0" dy="0" dz="0"/>
                  </am3d:trans>
                  <am3d:raster rName="Office3DRenderer" rVer="16.0.8326">
                    <am3d:blip r:embed="rId10"/>
                  </am3d:raster>
                  <am3d:objViewport viewportSz="155913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9" name="3D Model 58">
                <a:extLst>
                  <a:ext uri="{FF2B5EF4-FFF2-40B4-BE49-F238E27FC236}">
                    <a16:creationId xmlns:a16="http://schemas.microsoft.com/office/drawing/2014/main" id="{D653EFFE-6355-4F82-82DB-4CD5F900F6E5}"/>
                  </a:ext>
                </a:extLst>
              </p:cNvPr>
              <p:cNvPicPr>
                <a:picLocks noGrp="1" noRot="1" noChangeAspect="1" noMove="1" noResize="1" noEditPoints="1" noAdjustHandles="1" noChangeArrowheads="1" noChangeShapeType="1" noCrop="1"/>
              </p:cNvPicPr>
              <p:nvPr/>
            </p:nvPicPr>
            <p:blipFill>
              <a:blip r:embed="rId10"/>
              <a:stretch>
                <a:fillRect/>
              </a:stretch>
            </p:blipFill>
            <p:spPr>
              <a:xfrm>
                <a:off x="6050675" y="210766"/>
                <a:ext cx="8314751" cy="4352625"/>
              </a:xfrm>
              <a:prstGeom prst="rect">
                <a:avLst/>
              </a:prstGeom>
            </p:spPr>
          </p:pic>
        </mc:Fallback>
      </mc:AlternateContent>
      <p:sp>
        <p:nvSpPr>
          <p:cNvPr id="4" name="Slide Number Placeholder 3">
            <a:extLst>
              <a:ext uri="{FF2B5EF4-FFF2-40B4-BE49-F238E27FC236}">
                <a16:creationId xmlns:a16="http://schemas.microsoft.com/office/drawing/2014/main" id="{B8E4C72B-F320-4BA0-928E-F978598B1135}"/>
              </a:ext>
            </a:extLst>
          </p:cNvPr>
          <p:cNvSpPr>
            <a:spLocks noGrp="1"/>
          </p:cNvSpPr>
          <p:nvPr>
            <p:ph type="sldNum" sz="quarter" idx="12"/>
          </p:nvPr>
        </p:nvSpPr>
        <p:spPr>
          <a:xfrm>
            <a:off x="8610600" y="6464671"/>
            <a:ext cx="2743200" cy="365125"/>
          </a:xfrm>
        </p:spPr>
        <p:txBody>
          <a:bodyPr/>
          <a:lstStyle/>
          <a:p>
            <a:r>
              <a:rPr lang="fr-FR" sz="1600" b="1" dirty="0">
                <a:solidFill>
                  <a:schemeClr val="tx1"/>
                </a:solidFill>
              </a:rPr>
              <a:t>6</a:t>
            </a:r>
            <a:endParaRPr lang="fr-FR" b="1" dirty="0">
              <a:solidFill>
                <a:schemeClr val="tx1"/>
              </a:solidFill>
            </a:endParaRPr>
          </a:p>
        </p:txBody>
      </p:sp>
    </p:spTree>
    <p:extLst>
      <p:ext uri="{BB962C8B-B14F-4D97-AF65-F5344CB8AC3E}">
        <p14:creationId xmlns:p14="http://schemas.microsoft.com/office/powerpoint/2010/main" val="5264505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38" name="TextBox 37">
            <a:extLst>
              <a:ext uri="{FF2B5EF4-FFF2-40B4-BE49-F238E27FC236}">
                <a16:creationId xmlns:a16="http://schemas.microsoft.com/office/drawing/2014/main" id="{316CD830-A1F6-4BB6-AE6A-168417F32CBA}"/>
              </a:ext>
            </a:extLst>
          </p:cNvPr>
          <p:cNvSpPr txBox="1"/>
          <p:nvPr/>
        </p:nvSpPr>
        <p:spPr>
          <a:xfrm>
            <a:off x="3678700" y="286215"/>
            <a:ext cx="7610620" cy="923330"/>
          </a:xfrm>
          <a:prstGeom prst="rect">
            <a:avLst/>
          </a:prstGeom>
          <a:noFill/>
        </p:spPr>
        <p:txBody>
          <a:bodyPr wrap="square">
            <a:spAutoFit/>
          </a:bodyPr>
          <a:lstStyle/>
          <a:p>
            <a:r>
              <a:rPr lang="fr-FR" sz="54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Partie électrique</a:t>
            </a:r>
            <a:endParaRPr lang="fr-FR" sz="5400" dirty="0">
              <a:latin typeface="Times New Roman" panose="02020603050405020304" pitchFamily="18" charset="0"/>
              <a:cs typeface="Times New Roman" panose="02020603050405020304" pitchFamily="18" charset="0"/>
            </a:endParaRPr>
          </a:p>
        </p:txBody>
      </p:sp>
      <p:sp>
        <p:nvSpPr>
          <p:cNvPr id="40" name="Arrow: Pentagon 39">
            <a:extLst>
              <a:ext uri="{FF2B5EF4-FFF2-40B4-BE49-F238E27FC236}">
                <a16:creationId xmlns:a16="http://schemas.microsoft.com/office/drawing/2014/main" id="{433F5F18-42AD-489D-A18E-4E47047D2C12}"/>
              </a:ext>
            </a:extLst>
          </p:cNvPr>
          <p:cNvSpPr/>
          <p:nvPr/>
        </p:nvSpPr>
        <p:spPr>
          <a:xfrm rot="10800000">
            <a:off x="8308971" y="791479"/>
            <a:ext cx="3883029" cy="125986"/>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3" name="TextBox 42">
            <a:extLst>
              <a:ext uri="{FF2B5EF4-FFF2-40B4-BE49-F238E27FC236}">
                <a16:creationId xmlns:a16="http://schemas.microsoft.com/office/drawing/2014/main" id="{EB8B050C-F8F6-40B4-85B0-BD6A91C0B893}"/>
              </a:ext>
            </a:extLst>
          </p:cNvPr>
          <p:cNvSpPr txBox="1"/>
          <p:nvPr/>
        </p:nvSpPr>
        <p:spPr>
          <a:xfrm>
            <a:off x="4166322" y="1053397"/>
            <a:ext cx="7610620" cy="369332"/>
          </a:xfrm>
          <a:prstGeom prst="rect">
            <a:avLst/>
          </a:prstGeom>
          <a:noFill/>
        </p:spPr>
        <p:txBody>
          <a:bodyPr wrap="square">
            <a:spAutoFit/>
          </a:bodyPr>
          <a:lstStyle/>
          <a:p>
            <a:r>
              <a:rPr lang="fr-FR" sz="1800" b="1" u="sng" dirty="0">
                <a:latin typeface="Times New Roman" panose="02020603050405020304" pitchFamily="18" charset="0"/>
                <a:cs typeface="Times New Roman" panose="02020603050405020304" pitchFamily="18" charset="0"/>
              </a:rPr>
              <a:t>Matériel utilisé en </a:t>
            </a:r>
            <a:r>
              <a:rPr lang="fr-FR" b="1" u="sng" dirty="0">
                <a:latin typeface="Times New Roman" panose="02020603050405020304" pitchFamily="18" charset="0"/>
                <a:cs typeface="Times New Roman" panose="02020603050405020304" pitchFamily="18" charset="0"/>
              </a:rPr>
              <a:t>ARDUINO IDE</a:t>
            </a:r>
            <a:r>
              <a:rPr lang="fr-FR" sz="1800" b="1" u="sng" dirty="0">
                <a:latin typeface="Times New Roman" panose="02020603050405020304" pitchFamily="18" charset="0"/>
                <a:cs typeface="Times New Roman" panose="02020603050405020304" pitchFamily="18" charset="0"/>
              </a:rPr>
              <a:t>:</a:t>
            </a:r>
          </a:p>
        </p:txBody>
      </p:sp>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E6C0C520-BBD2-42B3-A2A4-4A65712772D3}"/>
                  </a:ext>
                </a:extLst>
              </p:cNvPr>
              <p:cNvGraphicFramePr>
                <a:graphicFrameLocks noChangeAspect="1"/>
              </p:cNvGraphicFramePr>
              <p:nvPr>
                <p:extLst>
                  <p:ext uri="{D42A27DB-BD31-4B8C-83A1-F6EECF244321}">
                    <p14:modId xmlns:p14="http://schemas.microsoft.com/office/powerpoint/2010/main" val="1618496946"/>
                  </p:ext>
                </p:extLst>
              </p:nvPr>
            </p:nvGraphicFramePr>
            <p:xfrm>
              <a:off x="-1889092" y="343341"/>
              <a:ext cx="7396492" cy="3874354"/>
            </p:xfrm>
            <a:graphic>
              <a:graphicData uri="http://schemas.microsoft.com/office/drawing/2017/model3d">
                <am3d:model3d r:embed="rId3">
                  <am3d:spPr>
                    <a:xfrm>
                      <a:off x="0" y="0"/>
                      <a:ext cx="7396492" cy="3874354"/>
                    </a:xfrm>
                    <a:prstGeom prst="rect">
                      <a:avLst/>
                    </a:prstGeom>
                  </am3d:spPr>
                  <am3d:camera>
                    <am3d:pos x="0" y="0" z="67339964"/>
                    <am3d:up dx="0" dy="36000000" dz="0"/>
                    <am3d:lookAt x="0" y="0" z="0"/>
                    <am3d:perspective fov="2700000"/>
                  </am3d:camera>
                  <am3d:trans>
                    <am3d:meterPerModelUnit n="40639" d="1000000"/>
                    <am3d:preTrans dx="-5003" dy="2272508" dz="668535"/>
                    <am3d:scale>
                      <am3d:sx n="1000000" d="1000000"/>
                      <am3d:sy n="1000000" d="1000000"/>
                      <am3d:sz n="1000000" d="1000000"/>
                    </am3d:scale>
                    <am3d:rot ax="767543" ay="2432228" az="503670"/>
                    <am3d:postTrans dx="0" dy="0" dz="0"/>
                  </am3d:trans>
                  <am3d:raster rName="Office3DRenderer" rVer="16.0.8326">
                    <am3d:blip r:embed="rId4"/>
                  </am3d:raster>
                  <am3d:objViewport viewportSz="137734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E6C0C520-BBD2-42B3-A2A4-4A65712772D3}"/>
                  </a:ext>
                </a:extLst>
              </p:cNvPr>
              <p:cNvPicPr>
                <a:picLocks noGrp="1" noRot="1" noChangeAspect="1" noMove="1" noResize="1" noEditPoints="1" noAdjustHandles="1" noChangeArrowheads="1" noChangeShapeType="1" noCrop="1"/>
              </p:cNvPicPr>
              <p:nvPr/>
            </p:nvPicPr>
            <p:blipFill>
              <a:blip r:embed="rId4"/>
              <a:stretch>
                <a:fillRect/>
              </a:stretch>
            </p:blipFill>
            <p:spPr>
              <a:xfrm>
                <a:off x="-1889092" y="343341"/>
                <a:ext cx="7396492" cy="3874354"/>
              </a:xfrm>
              <a:prstGeom prst="rect">
                <a:avLst/>
              </a:prstGeom>
            </p:spPr>
          </p:pic>
        </mc:Fallback>
      </mc:AlternateContent>
      <p:pic>
        <p:nvPicPr>
          <p:cNvPr id="2" name="Image 1">
            <a:extLst>
              <a:ext uri="{FF2B5EF4-FFF2-40B4-BE49-F238E27FC236}">
                <a16:creationId xmlns:a16="http://schemas.microsoft.com/office/drawing/2014/main" id="{8BC704C0-4CD9-31D3-45C4-86E9AF3D16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242" y="2533356"/>
            <a:ext cx="1691995" cy="1196850"/>
          </a:xfrm>
          <a:prstGeom prst="rect">
            <a:avLst/>
          </a:prstGeom>
        </p:spPr>
      </p:pic>
      <p:pic>
        <p:nvPicPr>
          <p:cNvPr id="3" name="Image 2" descr="30A Contrôleur De Vitesse Électronique Sans Balais Moteur Esc Pour Dji Emax  Fpv Drone Rc Quadcopter | Walmart Canada">
            <a:extLst>
              <a:ext uri="{FF2B5EF4-FFF2-40B4-BE49-F238E27FC236}">
                <a16:creationId xmlns:a16="http://schemas.microsoft.com/office/drawing/2014/main" id="{38704010-97AF-38B9-E58B-53D517981F26}"/>
              </a:ext>
            </a:extLst>
          </p:cNvPr>
          <p:cNvPicPr>
            <a:picLocks noChangeAspect="1"/>
          </p:cNvPicPr>
          <p:nvPr/>
        </p:nvPicPr>
        <p:blipFill rotWithShape="1">
          <a:blip r:embed="rId6">
            <a:extLst>
              <a:ext uri="{28A0092B-C50C-407E-A947-70E740481C1C}">
                <a14:useLocalDpi xmlns:a14="http://schemas.microsoft.com/office/drawing/2010/main" val="0"/>
              </a:ext>
            </a:extLst>
          </a:blip>
          <a:srcRect t="23778" b="27333"/>
          <a:stretch/>
        </p:blipFill>
        <p:spPr bwMode="auto">
          <a:xfrm>
            <a:off x="3678700" y="2647726"/>
            <a:ext cx="2214085" cy="1082480"/>
          </a:xfrm>
          <a:prstGeom prst="rect">
            <a:avLst/>
          </a:prstGeom>
          <a:noFill/>
          <a:ln>
            <a:noFill/>
          </a:ln>
          <a:extLst>
            <a:ext uri="{53640926-AAD7-44D8-BBD7-CCE9431645EC}">
              <a14:shadowObscured xmlns:a14="http://schemas.microsoft.com/office/drawing/2010/main"/>
            </a:ext>
          </a:extLst>
        </p:spPr>
      </p:pic>
      <p:pic>
        <p:nvPicPr>
          <p:cNvPr id="4" name="Image 3" descr="Utilisation d'un Module MPU6050 avec Arduino • AranaCorp">
            <a:extLst>
              <a:ext uri="{FF2B5EF4-FFF2-40B4-BE49-F238E27FC236}">
                <a16:creationId xmlns:a16="http://schemas.microsoft.com/office/drawing/2014/main" id="{A1049730-7276-80D8-C25C-0A609086DA1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12703" y="2126341"/>
            <a:ext cx="1843381" cy="1843381"/>
          </a:xfrm>
          <a:prstGeom prst="rect">
            <a:avLst/>
          </a:prstGeom>
          <a:noFill/>
          <a:ln>
            <a:noFill/>
          </a:ln>
        </p:spPr>
      </p:pic>
      <p:pic>
        <p:nvPicPr>
          <p:cNvPr id="5" name="Image 4" descr="NEO6M V2 MODULE GPS - Microcell">
            <a:extLst>
              <a:ext uri="{FF2B5EF4-FFF2-40B4-BE49-F238E27FC236}">
                <a16:creationId xmlns:a16="http://schemas.microsoft.com/office/drawing/2014/main" id="{6C74C39A-3E16-2CE9-AA54-3B52EFB2A998}"/>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989712" y="2249466"/>
            <a:ext cx="1787230" cy="1787230"/>
          </a:xfrm>
          <a:prstGeom prst="rect">
            <a:avLst/>
          </a:prstGeom>
          <a:noFill/>
          <a:ln>
            <a:noFill/>
          </a:ln>
        </p:spPr>
      </p:pic>
      <p:sp>
        <p:nvSpPr>
          <p:cNvPr id="7" name="ZoneTexte 6">
            <a:extLst>
              <a:ext uri="{FF2B5EF4-FFF2-40B4-BE49-F238E27FC236}">
                <a16:creationId xmlns:a16="http://schemas.microsoft.com/office/drawing/2014/main" id="{24718630-7FB7-A398-E697-5A5D61F0837F}"/>
              </a:ext>
            </a:extLst>
          </p:cNvPr>
          <p:cNvSpPr txBox="1"/>
          <p:nvPr/>
        </p:nvSpPr>
        <p:spPr>
          <a:xfrm>
            <a:off x="0" y="3849496"/>
            <a:ext cx="2937862" cy="2182329"/>
          </a:xfrm>
          <a:prstGeom prst="rect">
            <a:avLst/>
          </a:prstGeom>
          <a:noFill/>
        </p:spPr>
        <p:txBody>
          <a:bodyPr wrap="square">
            <a:spAutoFit/>
          </a:bodyPr>
          <a:lstStyle/>
          <a:p>
            <a:pPr algn="just">
              <a:lnSpc>
                <a:spcPct val="107000"/>
              </a:lnSpc>
              <a:spcAft>
                <a:spcPts val="800"/>
              </a:spcAft>
            </a:pPr>
            <a:r>
              <a:rPr lang="fr-FR" sz="1600" kern="100" dirty="0">
                <a:latin typeface="Times New Roman" panose="02020603050405020304" pitchFamily="18" charset="0"/>
                <a:ea typeface="Calibri" panose="020F0502020204030204" pitchFamily="34" charset="0"/>
                <a:cs typeface="Times New Roman" panose="02020603050405020304" pitchFamily="18" charset="0"/>
              </a:rPr>
              <a:t>L</a:t>
            </a:r>
            <a:r>
              <a:rPr lang="fr-FR" sz="1600" kern="100" dirty="0">
                <a:effectLst/>
                <a:latin typeface="Times New Roman" panose="02020603050405020304" pitchFamily="18" charset="0"/>
                <a:ea typeface="Calibri" panose="020F0502020204030204" pitchFamily="34" charset="0"/>
                <a:cs typeface="Times New Roman" panose="02020603050405020304" pitchFamily="18" charset="0"/>
              </a:rPr>
              <a:t>es moteurs </a:t>
            </a:r>
            <a:r>
              <a:rPr lang="fr-FR" sz="1600" kern="100" dirty="0">
                <a:latin typeface="Times New Roman" panose="02020603050405020304" pitchFamily="18" charset="0"/>
                <a:ea typeface="Calibri" panose="020F0502020204030204" pitchFamily="34" charset="0"/>
                <a:cs typeface="Times New Roman" panose="02020603050405020304" pitchFamily="18" charset="0"/>
              </a:rPr>
              <a:t>BRUSHLESS</a:t>
            </a:r>
            <a:r>
              <a:rPr lang="fr-FR" sz="1600" kern="100" dirty="0">
                <a:effectLst/>
                <a:latin typeface="Times New Roman" panose="02020603050405020304" pitchFamily="18" charset="0"/>
                <a:ea typeface="Calibri" panose="020F0502020204030204" pitchFamily="34" charset="0"/>
                <a:cs typeface="Times New Roman" panose="02020603050405020304" pitchFamily="18" charset="0"/>
              </a:rPr>
              <a:t> ne comportent pas de balais ou de collecteurs mécaniques. Au lieu de cela, ils utilisent un ensemble de bobines fixes (stator) et un aimant permanent tournant (rotor) pou </a:t>
            </a:r>
            <a:r>
              <a:rPr lang="fr-FR" sz="1600" kern="100" dirty="0" err="1">
                <a:effectLst/>
                <a:latin typeface="Times New Roman" panose="02020603050405020304" pitchFamily="18" charset="0"/>
                <a:ea typeface="Calibri" panose="020F0502020204030204" pitchFamily="34" charset="0"/>
                <a:cs typeface="Times New Roman" panose="02020603050405020304" pitchFamily="18" charset="0"/>
              </a:rPr>
              <a:t>rgénérer</a:t>
            </a:r>
            <a:r>
              <a:rPr lang="fr-FR" sz="1600" kern="100" dirty="0">
                <a:latin typeface="Times New Roman" panose="02020603050405020304" pitchFamily="18" charset="0"/>
                <a:ea typeface="Calibri" panose="020F0502020204030204" pitchFamily="34" charset="0"/>
                <a:cs typeface="Times New Roman" panose="02020603050405020304" pitchFamily="18" charset="0"/>
              </a:rPr>
              <a:t> </a:t>
            </a:r>
            <a:r>
              <a:rPr lang="fr-FR" sz="1600" kern="100" dirty="0">
                <a:effectLst/>
                <a:latin typeface="Times New Roman" panose="02020603050405020304" pitchFamily="18" charset="0"/>
                <a:ea typeface="Calibri" panose="020F0502020204030204" pitchFamily="34" charset="0"/>
                <a:cs typeface="Times New Roman" panose="02020603050405020304" pitchFamily="18" charset="0"/>
              </a:rPr>
              <a:t>un mouvement.</a:t>
            </a:r>
          </a:p>
        </p:txBody>
      </p:sp>
      <p:sp>
        <p:nvSpPr>
          <p:cNvPr id="9" name="ZoneTexte 8">
            <a:extLst>
              <a:ext uri="{FF2B5EF4-FFF2-40B4-BE49-F238E27FC236}">
                <a16:creationId xmlns:a16="http://schemas.microsoft.com/office/drawing/2014/main" id="{19CEAD8D-3BD5-7AC2-9597-7CFD999EE93B}"/>
              </a:ext>
            </a:extLst>
          </p:cNvPr>
          <p:cNvSpPr txBox="1"/>
          <p:nvPr/>
        </p:nvSpPr>
        <p:spPr>
          <a:xfrm>
            <a:off x="3351628" y="3849496"/>
            <a:ext cx="2982351" cy="1655390"/>
          </a:xfrm>
          <a:prstGeom prst="rect">
            <a:avLst/>
          </a:prstGeom>
          <a:noFill/>
        </p:spPr>
        <p:txBody>
          <a:bodyPr wrap="square">
            <a:spAutoFit/>
          </a:bodyPr>
          <a:lstStyle/>
          <a:p>
            <a:pPr algn="just">
              <a:lnSpc>
                <a:spcPct val="107000"/>
              </a:lnSpc>
              <a:spcAft>
                <a:spcPts val="800"/>
              </a:spcAft>
            </a:pPr>
            <a:r>
              <a:rPr lang="fr-FR" sz="1600" kern="100" dirty="0">
                <a:effectLst/>
                <a:latin typeface="Times New Roman" panose="02020603050405020304" pitchFamily="18" charset="0"/>
                <a:ea typeface="Calibri" panose="020F0502020204030204" pitchFamily="34" charset="0"/>
                <a:cs typeface="Times New Roman" panose="02020603050405020304" pitchFamily="18" charset="0"/>
              </a:rPr>
              <a:t>Un Contrôleur de vitesse est un dispositif électronique utilisé pour contrôler la vitesse d'un moteur électrique, en particulier dans les applications de moteurs </a:t>
            </a:r>
            <a:r>
              <a:rPr lang="fr-FR" sz="1600" kern="100" dirty="0">
                <a:latin typeface="Times New Roman" panose="02020603050405020304" pitchFamily="18" charset="0"/>
                <a:ea typeface="Calibri" panose="020F0502020204030204" pitchFamily="34" charset="0"/>
                <a:cs typeface="Times New Roman" panose="02020603050405020304" pitchFamily="18" charset="0"/>
              </a:rPr>
              <a:t>BRUSHLESS.</a:t>
            </a:r>
            <a:endParaRPr lang="fr-FR" sz="16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ZoneTexte 11">
            <a:extLst>
              <a:ext uri="{FF2B5EF4-FFF2-40B4-BE49-F238E27FC236}">
                <a16:creationId xmlns:a16="http://schemas.microsoft.com/office/drawing/2014/main" id="{04C7C1F2-28C2-A61D-016A-CA0929FC0100}"/>
              </a:ext>
            </a:extLst>
          </p:cNvPr>
          <p:cNvSpPr txBox="1"/>
          <p:nvPr/>
        </p:nvSpPr>
        <p:spPr>
          <a:xfrm>
            <a:off x="6551693" y="3848763"/>
            <a:ext cx="2880360" cy="2062103"/>
          </a:xfrm>
          <a:prstGeom prst="rect">
            <a:avLst/>
          </a:prstGeom>
          <a:noFill/>
        </p:spPr>
        <p:txBody>
          <a:bodyPr wrap="square">
            <a:spAutoFit/>
          </a:bodyPr>
          <a:lstStyle/>
          <a:p>
            <a:pPr algn="just"/>
            <a:r>
              <a:rPr lang="fr-FR" sz="1600" dirty="0">
                <a:effectLst/>
                <a:latin typeface="Times New Roman" panose="02020603050405020304" pitchFamily="18" charset="0"/>
                <a:ea typeface="Calibri" panose="020F0502020204030204" pitchFamily="34" charset="0"/>
                <a:cs typeface="Times New Roman" panose="02020603050405020304" pitchFamily="18" charset="0"/>
              </a:rPr>
              <a:t>Un capteur gyroscope mesure la vitesse angulaire de rotation d'un objet autour de ses axes, il fournit des informations sur l'orientation et les mouvements angulaires de l'objet, tels que les rotations autour des axes x, y et z. </a:t>
            </a:r>
            <a:endParaRPr lang="fr-FR" sz="1600" dirty="0">
              <a:latin typeface="Times New Roman" panose="02020603050405020304" pitchFamily="18" charset="0"/>
              <a:cs typeface="Times New Roman" panose="02020603050405020304" pitchFamily="18" charset="0"/>
            </a:endParaRPr>
          </a:p>
        </p:txBody>
      </p:sp>
      <p:sp>
        <p:nvSpPr>
          <p:cNvPr id="18" name="ZoneTexte 17">
            <a:extLst>
              <a:ext uri="{FF2B5EF4-FFF2-40B4-BE49-F238E27FC236}">
                <a16:creationId xmlns:a16="http://schemas.microsoft.com/office/drawing/2014/main" id="{4B5839F2-DB29-86D8-5B82-F1FE78654781}"/>
              </a:ext>
            </a:extLst>
          </p:cNvPr>
          <p:cNvSpPr txBox="1"/>
          <p:nvPr/>
        </p:nvSpPr>
        <p:spPr>
          <a:xfrm>
            <a:off x="9556246" y="3839608"/>
            <a:ext cx="2635754" cy="2308324"/>
          </a:xfrm>
          <a:prstGeom prst="rect">
            <a:avLst/>
          </a:prstGeom>
          <a:noFill/>
        </p:spPr>
        <p:txBody>
          <a:bodyPr wrap="square">
            <a:spAutoFit/>
          </a:bodyPr>
          <a:lstStyle/>
          <a:p>
            <a:pPr algn="just"/>
            <a:r>
              <a:rPr lang="fr-FR" sz="1600" dirty="0">
                <a:latin typeface="Times New Roman" panose="02020603050405020304" pitchFamily="18" charset="0"/>
                <a:cs typeface="Times New Roman" panose="02020603050405020304" pitchFamily="18" charset="0"/>
              </a:rPr>
              <a:t>Le module GPS dans un drone permet de fournir des informations de localisation précises pour la navigation autonome du drone. Il aide à maintenir la stabilité du vol, à suivre des itinéraires prédéfinis et à revenir à la position de départ. </a:t>
            </a:r>
          </a:p>
        </p:txBody>
      </p:sp>
      <p:sp>
        <p:nvSpPr>
          <p:cNvPr id="11" name="Slide Number Placeholder 10">
            <a:extLst>
              <a:ext uri="{FF2B5EF4-FFF2-40B4-BE49-F238E27FC236}">
                <a16:creationId xmlns:a16="http://schemas.microsoft.com/office/drawing/2014/main" id="{6CFC1548-3CB5-4901-98AE-687239F000AD}"/>
              </a:ext>
            </a:extLst>
          </p:cNvPr>
          <p:cNvSpPr>
            <a:spLocks noGrp="1"/>
          </p:cNvSpPr>
          <p:nvPr>
            <p:ph type="sldNum" sz="quarter" idx="12"/>
          </p:nvPr>
        </p:nvSpPr>
        <p:spPr>
          <a:xfrm>
            <a:off x="8610600" y="6472946"/>
            <a:ext cx="2743200" cy="365125"/>
          </a:xfrm>
        </p:spPr>
        <p:txBody>
          <a:bodyPr/>
          <a:lstStyle/>
          <a:p>
            <a:r>
              <a:rPr lang="fr-FR" sz="1600" b="1" dirty="0">
                <a:solidFill>
                  <a:schemeClr val="tx1"/>
                </a:solidFill>
              </a:rPr>
              <a:t>7</a:t>
            </a:r>
          </a:p>
        </p:txBody>
      </p:sp>
      <p:sp>
        <p:nvSpPr>
          <p:cNvPr id="20" name="Arrow: Pentagon 19">
            <a:extLst>
              <a:ext uri="{FF2B5EF4-FFF2-40B4-BE49-F238E27FC236}">
                <a16:creationId xmlns:a16="http://schemas.microsoft.com/office/drawing/2014/main" id="{27E03C3D-573F-4B47-B00F-AF82CBB4C7E1}"/>
              </a:ext>
            </a:extLst>
          </p:cNvPr>
          <p:cNvSpPr/>
          <p:nvPr/>
        </p:nvSpPr>
        <p:spPr>
          <a:xfrm>
            <a:off x="0" y="778226"/>
            <a:ext cx="3556577" cy="125988"/>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Rounded Corners 20">
            <a:extLst>
              <a:ext uri="{FF2B5EF4-FFF2-40B4-BE49-F238E27FC236}">
                <a16:creationId xmlns:a16="http://schemas.microsoft.com/office/drawing/2014/main" id="{ED5F2C46-CE34-4A43-9C70-C48DD3A17E48}"/>
              </a:ext>
            </a:extLst>
          </p:cNvPr>
          <p:cNvSpPr/>
          <p:nvPr/>
        </p:nvSpPr>
        <p:spPr>
          <a:xfrm>
            <a:off x="1" y="6443819"/>
            <a:ext cx="12192000" cy="99734"/>
          </a:xfrm>
          <a:prstGeom prst="roundRect">
            <a:avLst/>
          </a:prstGeom>
          <a:gradFill flip="none" rotWithShape="1">
            <a:gsLst>
              <a:gs pos="28000">
                <a:schemeClr val="tx2">
                  <a:lumMod val="7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15326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38" name="TextBox 37">
            <a:extLst>
              <a:ext uri="{FF2B5EF4-FFF2-40B4-BE49-F238E27FC236}">
                <a16:creationId xmlns:a16="http://schemas.microsoft.com/office/drawing/2014/main" id="{316CD830-A1F6-4BB6-AE6A-168417F32CBA}"/>
              </a:ext>
            </a:extLst>
          </p:cNvPr>
          <p:cNvSpPr txBox="1"/>
          <p:nvPr/>
        </p:nvSpPr>
        <p:spPr>
          <a:xfrm>
            <a:off x="3678700" y="286215"/>
            <a:ext cx="7610620" cy="923330"/>
          </a:xfrm>
          <a:prstGeom prst="rect">
            <a:avLst/>
          </a:prstGeom>
          <a:noFill/>
        </p:spPr>
        <p:txBody>
          <a:bodyPr wrap="square">
            <a:spAutoFit/>
          </a:bodyPr>
          <a:lstStyle/>
          <a:p>
            <a:r>
              <a:rPr lang="fr-FR" sz="54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Partie électrique</a:t>
            </a:r>
            <a:endParaRPr lang="fr-FR" sz="5400" dirty="0">
              <a:latin typeface="Times New Roman" panose="02020603050405020304" pitchFamily="18" charset="0"/>
              <a:cs typeface="Times New Roman" panose="02020603050405020304" pitchFamily="18" charset="0"/>
            </a:endParaRPr>
          </a:p>
        </p:txBody>
      </p:sp>
      <p:sp>
        <p:nvSpPr>
          <p:cNvPr id="40" name="Arrow: Pentagon 39">
            <a:extLst>
              <a:ext uri="{FF2B5EF4-FFF2-40B4-BE49-F238E27FC236}">
                <a16:creationId xmlns:a16="http://schemas.microsoft.com/office/drawing/2014/main" id="{433F5F18-42AD-489D-A18E-4E47047D2C12}"/>
              </a:ext>
            </a:extLst>
          </p:cNvPr>
          <p:cNvSpPr/>
          <p:nvPr/>
        </p:nvSpPr>
        <p:spPr>
          <a:xfrm rot="10800000">
            <a:off x="8308971" y="791479"/>
            <a:ext cx="3883029" cy="125986"/>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3" name="TextBox 42">
            <a:extLst>
              <a:ext uri="{FF2B5EF4-FFF2-40B4-BE49-F238E27FC236}">
                <a16:creationId xmlns:a16="http://schemas.microsoft.com/office/drawing/2014/main" id="{EB8B050C-F8F6-40B4-85B0-BD6A91C0B893}"/>
              </a:ext>
            </a:extLst>
          </p:cNvPr>
          <p:cNvSpPr txBox="1"/>
          <p:nvPr/>
        </p:nvSpPr>
        <p:spPr>
          <a:xfrm>
            <a:off x="4237351" y="1069000"/>
            <a:ext cx="7610620" cy="369332"/>
          </a:xfrm>
          <a:prstGeom prst="rect">
            <a:avLst/>
          </a:prstGeom>
          <a:noFill/>
        </p:spPr>
        <p:txBody>
          <a:bodyPr wrap="square">
            <a:spAutoFit/>
          </a:bodyPr>
          <a:lstStyle/>
          <a:p>
            <a:r>
              <a:rPr lang="fr-FR" sz="1800" b="1" u="sng" dirty="0">
                <a:latin typeface="Times New Roman" panose="02020603050405020304" pitchFamily="18" charset="0"/>
                <a:cs typeface="Times New Roman" panose="02020603050405020304" pitchFamily="18" charset="0"/>
              </a:rPr>
              <a:t>Simulation en </a:t>
            </a:r>
            <a:r>
              <a:rPr lang="fr-FR" b="1" u="sng" dirty="0">
                <a:latin typeface="Times New Roman" panose="02020603050405020304" pitchFamily="18" charset="0"/>
                <a:cs typeface="Times New Roman" panose="02020603050405020304" pitchFamily="18" charset="0"/>
              </a:rPr>
              <a:t>ARDUINO IDE</a:t>
            </a:r>
            <a:r>
              <a:rPr lang="fr-FR" sz="1800" b="1" u="sng" dirty="0">
                <a:latin typeface="Times New Roman" panose="02020603050405020304" pitchFamily="18" charset="0"/>
                <a:cs typeface="Times New Roman" panose="02020603050405020304" pitchFamily="18" charset="0"/>
              </a:rPr>
              <a:t>:</a:t>
            </a:r>
          </a:p>
        </p:txBody>
      </p:sp>
      <p:sp>
        <p:nvSpPr>
          <p:cNvPr id="18" name="TextBox 17">
            <a:extLst>
              <a:ext uri="{FF2B5EF4-FFF2-40B4-BE49-F238E27FC236}">
                <a16:creationId xmlns:a16="http://schemas.microsoft.com/office/drawing/2014/main" id="{00F254BC-EFF7-466D-A341-9C15761D9B4E}"/>
              </a:ext>
            </a:extLst>
          </p:cNvPr>
          <p:cNvSpPr txBox="1"/>
          <p:nvPr/>
        </p:nvSpPr>
        <p:spPr>
          <a:xfrm>
            <a:off x="158937" y="1429556"/>
            <a:ext cx="7610620" cy="375552"/>
          </a:xfrm>
          <a:prstGeom prst="rect">
            <a:avLst/>
          </a:prstGeom>
          <a:noFill/>
        </p:spPr>
        <p:txBody>
          <a:bodyPr wrap="square">
            <a:spAutoFit/>
          </a:bodyPr>
          <a:lstStyle/>
          <a:p>
            <a:pPr>
              <a:lnSpc>
                <a:spcPct val="107000"/>
              </a:lnSpc>
              <a:spcAft>
                <a:spcPts val="800"/>
              </a:spcAft>
            </a:pPr>
            <a:r>
              <a:rPr lang="fr-FR" sz="1800" b="1" kern="100" dirty="0">
                <a:solidFill>
                  <a:srgbClr val="101B11"/>
                </a:solidFill>
                <a:effectLst/>
                <a:latin typeface="Times New Roman" panose="02020603050405020304" pitchFamily="18" charset="0"/>
                <a:ea typeface="Calibri" panose="020F0502020204030204" pitchFamily="34" charset="0"/>
                <a:cs typeface="Times New Roman" panose="02020603050405020304" pitchFamily="18" charset="0"/>
              </a:rPr>
              <a:t>Système de propulsion :</a:t>
            </a:r>
            <a:endParaRPr lang="fr-FR" sz="1800" kern="100" dirty="0">
              <a:solidFill>
                <a:srgbClr val="101B1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73DD61A9-B67E-47D5-A657-4C2CB7957086}"/>
                  </a:ext>
                </a:extLst>
              </p:cNvPr>
              <p:cNvGraphicFramePr>
                <a:graphicFrameLocks noChangeAspect="1"/>
              </p:cNvGraphicFramePr>
              <p:nvPr>
                <p:extLst>
                  <p:ext uri="{D42A27DB-BD31-4B8C-83A1-F6EECF244321}">
                    <p14:modId xmlns:p14="http://schemas.microsoft.com/office/powerpoint/2010/main" val="480690596"/>
                  </p:ext>
                </p:extLst>
              </p:nvPr>
            </p:nvGraphicFramePr>
            <p:xfrm>
              <a:off x="4147420" y="4448383"/>
              <a:ext cx="3646081" cy="2758869"/>
            </p:xfrm>
            <a:graphic>
              <a:graphicData uri="http://schemas.microsoft.com/office/drawing/2017/model3d">
                <am3d:model3d r:embed="rId3">
                  <am3d:spPr>
                    <a:xfrm>
                      <a:off x="0" y="0"/>
                      <a:ext cx="3646081" cy="2758869"/>
                    </a:xfrm>
                    <a:prstGeom prst="rect">
                      <a:avLst/>
                    </a:prstGeom>
                  </am3d:spPr>
                  <am3d:camera>
                    <am3d:pos x="0" y="0" z="67339964"/>
                    <am3d:up dx="0" dy="36000000" dz="0"/>
                    <am3d:lookAt x="0" y="0" z="0"/>
                    <am3d:perspective fov="2700000"/>
                  </am3d:camera>
                  <am3d:trans>
                    <am3d:meterPerModelUnit n="40639" d="1000000"/>
                    <am3d:preTrans dx="-5003" dy="2272508" dz="668535"/>
                    <am3d:scale>
                      <am3d:sx n="1000000" d="1000000"/>
                      <am3d:sy n="1000000" d="1000000"/>
                      <am3d:sz n="1000000" d="1000000"/>
                    </am3d:scale>
                    <am3d:rot ax="1256266" ay="-17529" az="-6714"/>
                    <am3d:postTrans dx="0" dy="0" dz="0"/>
                  </am3d:trans>
                  <am3d:raster rName="Office3DRenderer" rVer="16.0.8326">
                    <am3d:blip r:embed="rId4"/>
                  </am3d:raster>
                  <am3d:objViewport viewportSz="88254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73DD61A9-B67E-47D5-A657-4C2CB7957086}"/>
                  </a:ext>
                </a:extLst>
              </p:cNvPr>
              <p:cNvPicPr>
                <a:picLocks noGrp="1" noRot="1" noChangeAspect="1" noMove="1" noResize="1" noEditPoints="1" noAdjustHandles="1" noChangeArrowheads="1" noChangeShapeType="1" noCrop="1"/>
              </p:cNvPicPr>
              <p:nvPr/>
            </p:nvPicPr>
            <p:blipFill>
              <a:blip r:embed="rId4"/>
              <a:stretch>
                <a:fillRect/>
              </a:stretch>
            </p:blipFill>
            <p:spPr>
              <a:xfrm>
                <a:off x="4147420" y="4448383"/>
                <a:ext cx="3646081" cy="2758869"/>
              </a:xfrm>
              <a:prstGeom prst="rect">
                <a:avLst/>
              </a:prstGeom>
            </p:spPr>
          </p:pic>
        </mc:Fallback>
      </mc:AlternateContent>
      <p:pic>
        <p:nvPicPr>
          <p:cNvPr id="2" name="Image 1" descr="Connect Brushless Motors to Arduino Through ESC's (ArduinoQuad) – BOTFORGE">
            <a:extLst>
              <a:ext uri="{FF2B5EF4-FFF2-40B4-BE49-F238E27FC236}">
                <a16:creationId xmlns:a16="http://schemas.microsoft.com/office/drawing/2014/main" id="{B6212F7E-364E-E331-0645-71107B9CA01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2494" y="2001408"/>
            <a:ext cx="4109966" cy="2991975"/>
          </a:xfrm>
          <a:prstGeom prst="rect">
            <a:avLst/>
          </a:prstGeom>
          <a:noFill/>
          <a:ln>
            <a:noFill/>
          </a:ln>
        </p:spPr>
      </p:pic>
      <p:pic>
        <p:nvPicPr>
          <p:cNvPr id="3" name="Image 2">
            <a:extLst>
              <a:ext uri="{FF2B5EF4-FFF2-40B4-BE49-F238E27FC236}">
                <a16:creationId xmlns:a16="http://schemas.microsoft.com/office/drawing/2014/main" id="{43DB5EB7-2CFD-B2FF-EB88-DBBAF685B01E}"/>
              </a:ext>
            </a:extLst>
          </p:cNvPr>
          <p:cNvPicPr>
            <a:picLocks noChangeAspect="1"/>
          </p:cNvPicPr>
          <p:nvPr/>
        </p:nvPicPr>
        <p:blipFill rotWithShape="1">
          <a:blip r:embed="rId6">
            <a:extLst>
              <a:ext uri="{28A0092B-C50C-407E-A947-70E740481C1C}">
                <a14:useLocalDpi xmlns:a14="http://schemas.microsoft.com/office/drawing/2010/main" val="0"/>
              </a:ext>
            </a:extLst>
          </a:blip>
          <a:srcRect l="2374" t="3321" b="-1"/>
          <a:stretch/>
        </p:blipFill>
        <p:spPr bwMode="auto">
          <a:xfrm>
            <a:off x="7160456" y="1860731"/>
            <a:ext cx="4687516" cy="3365561"/>
          </a:xfrm>
          <a:prstGeom prst="rect">
            <a:avLst/>
          </a:prstGeom>
          <a:ln>
            <a:noFill/>
          </a:ln>
          <a:extLst>
            <a:ext uri="{53640926-AAD7-44D8-BBD7-CCE9431645EC}">
              <a14:shadowObscured xmlns:a14="http://schemas.microsoft.com/office/drawing/2010/main"/>
            </a:ext>
          </a:extLst>
        </p:spPr>
      </p:pic>
      <p:sp>
        <p:nvSpPr>
          <p:cNvPr id="6" name="Slide Number Placeholder 5">
            <a:extLst>
              <a:ext uri="{FF2B5EF4-FFF2-40B4-BE49-F238E27FC236}">
                <a16:creationId xmlns:a16="http://schemas.microsoft.com/office/drawing/2014/main" id="{F7E938A8-2D07-4151-A534-920489590BC2}"/>
              </a:ext>
            </a:extLst>
          </p:cNvPr>
          <p:cNvSpPr>
            <a:spLocks noGrp="1"/>
          </p:cNvSpPr>
          <p:nvPr>
            <p:ph type="sldNum" sz="quarter" idx="12"/>
          </p:nvPr>
        </p:nvSpPr>
        <p:spPr>
          <a:xfrm>
            <a:off x="8610600" y="6486198"/>
            <a:ext cx="2743200" cy="365125"/>
          </a:xfrm>
        </p:spPr>
        <p:txBody>
          <a:bodyPr/>
          <a:lstStyle/>
          <a:p>
            <a:r>
              <a:rPr lang="fr-FR" sz="1600" b="1" dirty="0">
                <a:solidFill>
                  <a:schemeClr val="tx1"/>
                </a:solidFill>
              </a:rPr>
              <a:t>8</a:t>
            </a:r>
          </a:p>
        </p:txBody>
      </p:sp>
      <p:sp>
        <p:nvSpPr>
          <p:cNvPr id="15" name="Arrow: Pentagon 14">
            <a:extLst>
              <a:ext uri="{FF2B5EF4-FFF2-40B4-BE49-F238E27FC236}">
                <a16:creationId xmlns:a16="http://schemas.microsoft.com/office/drawing/2014/main" id="{47D3CCB0-B6D2-4D8F-A826-7901F4F044CE}"/>
              </a:ext>
            </a:extLst>
          </p:cNvPr>
          <p:cNvSpPr/>
          <p:nvPr/>
        </p:nvSpPr>
        <p:spPr>
          <a:xfrm>
            <a:off x="0" y="791478"/>
            <a:ext cx="3556577" cy="125988"/>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Rounded Corners 15">
            <a:extLst>
              <a:ext uri="{FF2B5EF4-FFF2-40B4-BE49-F238E27FC236}">
                <a16:creationId xmlns:a16="http://schemas.microsoft.com/office/drawing/2014/main" id="{44403453-2EB0-4C3E-831B-7A6B3102DFF8}"/>
              </a:ext>
            </a:extLst>
          </p:cNvPr>
          <p:cNvSpPr/>
          <p:nvPr/>
        </p:nvSpPr>
        <p:spPr>
          <a:xfrm>
            <a:off x="1" y="6457071"/>
            <a:ext cx="12192000" cy="99734"/>
          </a:xfrm>
          <a:prstGeom prst="roundRect">
            <a:avLst/>
          </a:prstGeom>
          <a:gradFill flip="none" rotWithShape="1">
            <a:gsLst>
              <a:gs pos="28000">
                <a:schemeClr val="tx2">
                  <a:lumMod val="7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083289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38" name="TextBox 37">
            <a:extLst>
              <a:ext uri="{FF2B5EF4-FFF2-40B4-BE49-F238E27FC236}">
                <a16:creationId xmlns:a16="http://schemas.microsoft.com/office/drawing/2014/main" id="{316CD830-A1F6-4BB6-AE6A-168417F32CBA}"/>
              </a:ext>
            </a:extLst>
          </p:cNvPr>
          <p:cNvSpPr txBox="1"/>
          <p:nvPr/>
        </p:nvSpPr>
        <p:spPr>
          <a:xfrm>
            <a:off x="3678700" y="286215"/>
            <a:ext cx="7610620" cy="923330"/>
          </a:xfrm>
          <a:prstGeom prst="rect">
            <a:avLst/>
          </a:prstGeom>
          <a:noFill/>
        </p:spPr>
        <p:txBody>
          <a:bodyPr wrap="square">
            <a:spAutoFit/>
          </a:bodyPr>
          <a:lstStyle/>
          <a:p>
            <a:r>
              <a:rPr lang="fr-FR" sz="54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Partie électrique</a:t>
            </a:r>
            <a:endParaRPr lang="fr-FR" sz="5400" dirty="0">
              <a:latin typeface="Times New Roman" panose="02020603050405020304" pitchFamily="18" charset="0"/>
              <a:cs typeface="Times New Roman" panose="02020603050405020304" pitchFamily="18" charset="0"/>
            </a:endParaRPr>
          </a:p>
        </p:txBody>
      </p:sp>
      <p:sp>
        <p:nvSpPr>
          <p:cNvPr id="40" name="Arrow: Pentagon 39">
            <a:extLst>
              <a:ext uri="{FF2B5EF4-FFF2-40B4-BE49-F238E27FC236}">
                <a16:creationId xmlns:a16="http://schemas.microsoft.com/office/drawing/2014/main" id="{433F5F18-42AD-489D-A18E-4E47047D2C12}"/>
              </a:ext>
            </a:extLst>
          </p:cNvPr>
          <p:cNvSpPr/>
          <p:nvPr/>
        </p:nvSpPr>
        <p:spPr>
          <a:xfrm rot="10800000">
            <a:off x="8308971" y="791479"/>
            <a:ext cx="3883029" cy="125986"/>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3" name="TextBox 42">
            <a:extLst>
              <a:ext uri="{FF2B5EF4-FFF2-40B4-BE49-F238E27FC236}">
                <a16:creationId xmlns:a16="http://schemas.microsoft.com/office/drawing/2014/main" id="{EB8B050C-F8F6-40B4-85B0-BD6A91C0B893}"/>
              </a:ext>
            </a:extLst>
          </p:cNvPr>
          <p:cNvSpPr txBox="1"/>
          <p:nvPr/>
        </p:nvSpPr>
        <p:spPr>
          <a:xfrm>
            <a:off x="4237351" y="1069000"/>
            <a:ext cx="7610620" cy="369332"/>
          </a:xfrm>
          <a:prstGeom prst="rect">
            <a:avLst/>
          </a:prstGeom>
          <a:noFill/>
        </p:spPr>
        <p:txBody>
          <a:bodyPr wrap="square">
            <a:spAutoFit/>
          </a:bodyPr>
          <a:lstStyle/>
          <a:p>
            <a:r>
              <a:rPr lang="fr-FR" sz="1800" b="1" u="sng" dirty="0">
                <a:latin typeface="Times New Roman" panose="02020603050405020304" pitchFamily="18" charset="0"/>
                <a:cs typeface="Times New Roman" panose="02020603050405020304" pitchFamily="18" charset="0"/>
              </a:rPr>
              <a:t>Simulation en </a:t>
            </a:r>
            <a:r>
              <a:rPr lang="fr-FR" b="1" u="sng" dirty="0">
                <a:latin typeface="Times New Roman" panose="02020603050405020304" pitchFamily="18" charset="0"/>
                <a:cs typeface="Times New Roman" panose="02020603050405020304" pitchFamily="18" charset="0"/>
              </a:rPr>
              <a:t>ARDUINO IDE</a:t>
            </a:r>
            <a:r>
              <a:rPr lang="fr-FR" sz="1800" b="1" u="sng" dirty="0">
                <a:latin typeface="Times New Roman" panose="02020603050405020304" pitchFamily="18" charset="0"/>
                <a:cs typeface="Times New Roman" panose="02020603050405020304" pitchFamily="18" charset="0"/>
              </a:rPr>
              <a:t>:</a:t>
            </a:r>
          </a:p>
        </p:txBody>
      </p:sp>
      <p:sp>
        <p:nvSpPr>
          <p:cNvPr id="18" name="TextBox 17">
            <a:extLst>
              <a:ext uri="{FF2B5EF4-FFF2-40B4-BE49-F238E27FC236}">
                <a16:creationId xmlns:a16="http://schemas.microsoft.com/office/drawing/2014/main" id="{00F254BC-EFF7-466D-A341-9C15761D9B4E}"/>
              </a:ext>
            </a:extLst>
          </p:cNvPr>
          <p:cNvSpPr txBox="1"/>
          <p:nvPr/>
        </p:nvSpPr>
        <p:spPr>
          <a:xfrm>
            <a:off x="158937" y="1429556"/>
            <a:ext cx="7610620" cy="767711"/>
          </a:xfrm>
          <a:prstGeom prst="rect">
            <a:avLst/>
          </a:prstGeom>
          <a:noFill/>
        </p:spPr>
        <p:txBody>
          <a:bodyPr wrap="square">
            <a:spAutoFit/>
          </a:bodyPr>
          <a:lstStyle/>
          <a:p>
            <a:pPr>
              <a:lnSpc>
                <a:spcPct val="107000"/>
              </a:lnSpc>
              <a:spcAft>
                <a:spcPts val="800"/>
              </a:spcAft>
            </a:pPr>
            <a:r>
              <a:rPr lang="fr-FR" sz="1800" b="1" kern="100" dirty="0">
                <a:solidFill>
                  <a:srgbClr val="101B11"/>
                </a:solidFill>
                <a:effectLst/>
                <a:latin typeface="Times New Roman" panose="02020603050405020304" pitchFamily="18" charset="0"/>
                <a:ea typeface="Calibri" panose="020F0502020204030204" pitchFamily="34" charset="0"/>
                <a:cs typeface="Times New Roman" panose="02020603050405020304" pitchFamily="18" charset="0"/>
              </a:rPr>
              <a:t>Système de contrôle de vol :</a:t>
            </a:r>
            <a:endParaRPr lang="fr-FR" sz="1800" kern="100" dirty="0">
              <a:solidFill>
                <a:srgbClr val="101B1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fr-FR" sz="1800" b="1" kern="100" dirty="0">
                <a:solidFill>
                  <a:srgbClr val="101B1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fr-FR" sz="1800" kern="100" dirty="0">
              <a:solidFill>
                <a:srgbClr val="101B1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73DD61A9-B67E-47D5-A657-4C2CB7957086}"/>
                  </a:ext>
                </a:extLst>
              </p:cNvPr>
              <p:cNvGraphicFramePr>
                <a:graphicFrameLocks noChangeAspect="1"/>
              </p:cNvGraphicFramePr>
              <p:nvPr>
                <p:extLst>
                  <p:ext uri="{D42A27DB-BD31-4B8C-83A1-F6EECF244321}">
                    <p14:modId xmlns:p14="http://schemas.microsoft.com/office/powerpoint/2010/main" val="481959671"/>
                  </p:ext>
                </p:extLst>
              </p:nvPr>
            </p:nvGraphicFramePr>
            <p:xfrm rot="21107508">
              <a:off x="4123476" y="4448383"/>
              <a:ext cx="3646081" cy="2758869"/>
            </p:xfrm>
            <a:graphic>
              <a:graphicData uri="http://schemas.microsoft.com/office/drawing/2017/model3d">
                <am3d:model3d r:embed="rId3">
                  <am3d:spPr>
                    <a:xfrm rot="21107508">
                      <a:off x="0" y="0"/>
                      <a:ext cx="3646081" cy="2758869"/>
                    </a:xfrm>
                    <a:prstGeom prst="rect">
                      <a:avLst/>
                    </a:prstGeom>
                  </am3d:spPr>
                  <am3d:camera>
                    <am3d:pos x="0" y="0" z="67339964"/>
                    <am3d:up dx="0" dy="36000000" dz="0"/>
                    <am3d:lookAt x="0" y="0" z="0"/>
                    <am3d:perspective fov="2700000"/>
                  </am3d:camera>
                  <am3d:trans>
                    <am3d:meterPerModelUnit n="40639" d="1000000"/>
                    <am3d:preTrans dx="-5003" dy="2272508" dz="668535"/>
                    <am3d:scale>
                      <am3d:sx n="1000000" d="1000000"/>
                      <am3d:sy n="1000000" d="1000000"/>
                      <am3d:sz n="1000000" d="1000000"/>
                    </am3d:scale>
                    <am3d:rot ax="1256266" ay="-17529" az="-6714"/>
                    <am3d:postTrans dx="0" dy="0" dz="0"/>
                  </am3d:trans>
                  <am3d:raster rName="Office3DRenderer" rVer="16.0.8326">
                    <am3d:blip r:embed="rId4"/>
                  </am3d:raster>
                  <am3d:objViewport viewportSz="88254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73DD61A9-B67E-47D5-A657-4C2CB7957086}"/>
                  </a:ext>
                </a:extLst>
              </p:cNvPr>
              <p:cNvPicPr>
                <a:picLocks noGrp="1" noRot="1" noChangeAspect="1" noMove="1" noResize="1" noEditPoints="1" noAdjustHandles="1" noChangeArrowheads="1" noChangeShapeType="1" noCrop="1"/>
              </p:cNvPicPr>
              <p:nvPr/>
            </p:nvPicPr>
            <p:blipFill>
              <a:blip r:embed="rId4"/>
              <a:stretch>
                <a:fillRect/>
              </a:stretch>
            </p:blipFill>
            <p:spPr>
              <a:xfrm rot="21107508">
                <a:off x="4123476" y="4448383"/>
                <a:ext cx="3646081" cy="2758869"/>
              </a:xfrm>
              <a:prstGeom prst="rect">
                <a:avLst/>
              </a:prstGeom>
            </p:spPr>
          </p:pic>
        </mc:Fallback>
      </mc:AlternateContent>
      <p:pic>
        <p:nvPicPr>
          <p:cNvPr id="4" name="Image 3" descr="DIY] Mesurer des angles avec un Arduino - drone ch.7">
            <a:extLst>
              <a:ext uri="{FF2B5EF4-FFF2-40B4-BE49-F238E27FC236}">
                <a16:creationId xmlns:a16="http://schemas.microsoft.com/office/drawing/2014/main" id="{477FBE36-CC6D-59B6-8B63-AFEDF84D14C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5547" y="2014387"/>
            <a:ext cx="4438902" cy="3472013"/>
          </a:xfrm>
          <a:prstGeom prst="rect">
            <a:avLst/>
          </a:prstGeom>
          <a:noFill/>
          <a:ln>
            <a:noFill/>
          </a:ln>
        </p:spPr>
      </p:pic>
      <p:pic>
        <p:nvPicPr>
          <p:cNvPr id="5" name="Image 4">
            <a:extLst>
              <a:ext uri="{FF2B5EF4-FFF2-40B4-BE49-F238E27FC236}">
                <a16:creationId xmlns:a16="http://schemas.microsoft.com/office/drawing/2014/main" id="{1C81EE7E-104C-4A87-6197-3FE8D31963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01298" y="1598368"/>
            <a:ext cx="4564214" cy="4248160"/>
          </a:xfrm>
          <a:prstGeom prst="rect">
            <a:avLst/>
          </a:prstGeom>
        </p:spPr>
      </p:pic>
      <p:sp>
        <p:nvSpPr>
          <p:cNvPr id="6" name="Slide Number Placeholder 5">
            <a:extLst>
              <a:ext uri="{FF2B5EF4-FFF2-40B4-BE49-F238E27FC236}">
                <a16:creationId xmlns:a16="http://schemas.microsoft.com/office/drawing/2014/main" id="{DD9A782F-8B6A-4D37-83D0-17244EF1D124}"/>
              </a:ext>
            </a:extLst>
          </p:cNvPr>
          <p:cNvSpPr>
            <a:spLocks noGrp="1"/>
          </p:cNvSpPr>
          <p:nvPr>
            <p:ph type="sldNum" sz="quarter" idx="12"/>
          </p:nvPr>
        </p:nvSpPr>
        <p:spPr>
          <a:xfrm>
            <a:off x="8610600" y="6506938"/>
            <a:ext cx="2743200" cy="365125"/>
          </a:xfrm>
        </p:spPr>
        <p:txBody>
          <a:bodyPr/>
          <a:lstStyle/>
          <a:p>
            <a:r>
              <a:rPr lang="fr-FR" sz="1600" b="1" dirty="0">
                <a:solidFill>
                  <a:schemeClr val="tx1"/>
                </a:solidFill>
              </a:rPr>
              <a:t>9</a:t>
            </a:r>
            <a:endParaRPr lang="fr-FR" b="1" dirty="0">
              <a:solidFill>
                <a:schemeClr val="tx1"/>
              </a:solidFill>
            </a:endParaRPr>
          </a:p>
        </p:txBody>
      </p:sp>
      <p:sp>
        <p:nvSpPr>
          <p:cNvPr id="15" name="Arrow: Pentagon 14">
            <a:extLst>
              <a:ext uri="{FF2B5EF4-FFF2-40B4-BE49-F238E27FC236}">
                <a16:creationId xmlns:a16="http://schemas.microsoft.com/office/drawing/2014/main" id="{90BBC532-A564-4D02-81F0-D9B6807EB18F}"/>
              </a:ext>
            </a:extLst>
          </p:cNvPr>
          <p:cNvSpPr/>
          <p:nvPr/>
        </p:nvSpPr>
        <p:spPr>
          <a:xfrm>
            <a:off x="0" y="791478"/>
            <a:ext cx="3556577" cy="125988"/>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Rounded Corners 15">
            <a:extLst>
              <a:ext uri="{FF2B5EF4-FFF2-40B4-BE49-F238E27FC236}">
                <a16:creationId xmlns:a16="http://schemas.microsoft.com/office/drawing/2014/main" id="{6B0E9649-B118-4E2C-B69C-9D7A46591E84}"/>
              </a:ext>
            </a:extLst>
          </p:cNvPr>
          <p:cNvSpPr/>
          <p:nvPr/>
        </p:nvSpPr>
        <p:spPr>
          <a:xfrm>
            <a:off x="1" y="6457071"/>
            <a:ext cx="12192000" cy="99734"/>
          </a:xfrm>
          <a:prstGeom prst="roundRect">
            <a:avLst/>
          </a:prstGeom>
          <a:gradFill flip="none" rotWithShape="1">
            <a:gsLst>
              <a:gs pos="28000">
                <a:schemeClr val="tx2">
                  <a:lumMod val="7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754354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38" name="TextBox 37">
            <a:extLst>
              <a:ext uri="{FF2B5EF4-FFF2-40B4-BE49-F238E27FC236}">
                <a16:creationId xmlns:a16="http://schemas.microsoft.com/office/drawing/2014/main" id="{316CD830-A1F6-4BB6-AE6A-168417F32CBA}"/>
              </a:ext>
            </a:extLst>
          </p:cNvPr>
          <p:cNvSpPr txBox="1"/>
          <p:nvPr/>
        </p:nvSpPr>
        <p:spPr>
          <a:xfrm>
            <a:off x="3678700" y="286215"/>
            <a:ext cx="7610620" cy="923330"/>
          </a:xfrm>
          <a:prstGeom prst="rect">
            <a:avLst/>
          </a:prstGeom>
          <a:noFill/>
        </p:spPr>
        <p:txBody>
          <a:bodyPr wrap="square">
            <a:spAutoFit/>
          </a:bodyPr>
          <a:lstStyle/>
          <a:p>
            <a:r>
              <a:rPr lang="fr-FR" sz="54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Partie électrique</a:t>
            </a:r>
            <a:endParaRPr lang="fr-FR" sz="5400" dirty="0">
              <a:latin typeface="Times New Roman" panose="02020603050405020304" pitchFamily="18" charset="0"/>
              <a:cs typeface="Times New Roman" panose="02020603050405020304" pitchFamily="18" charset="0"/>
            </a:endParaRPr>
          </a:p>
        </p:txBody>
      </p:sp>
      <p:sp>
        <p:nvSpPr>
          <p:cNvPr id="40" name="Arrow: Pentagon 39">
            <a:extLst>
              <a:ext uri="{FF2B5EF4-FFF2-40B4-BE49-F238E27FC236}">
                <a16:creationId xmlns:a16="http://schemas.microsoft.com/office/drawing/2014/main" id="{433F5F18-42AD-489D-A18E-4E47047D2C12}"/>
              </a:ext>
            </a:extLst>
          </p:cNvPr>
          <p:cNvSpPr/>
          <p:nvPr/>
        </p:nvSpPr>
        <p:spPr>
          <a:xfrm rot="10800000">
            <a:off x="8308971" y="791479"/>
            <a:ext cx="3883029" cy="125986"/>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3" name="TextBox 42">
            <a:extLst>
              <a:ext uri="{FF2B5EF4-FFF2-40B4-BE49-F238E27FC236}">
                <a16:creationId xmlns:a16="http://schemas.microsoft.com/office/drawing/2014/main" id="{EB8B050C-F8F6-40B4-85B0-BD6A91C0B893}"/>
              </a:ext>
            </a:extLst>
          </p:cNvPr>
          <p:cNvSpPr txBox="1"/>
          <p:nvPr/>
        </p:nvSpPr>
        <p:spPr>
          <a:xfrm>
            <a:off x="4237351" y="1069000"/>
            <a:ext cx="7610620" cy="369332"/>
          </a:xfrm>
          <a:prstGeom prst="rect">
            <a:avLst/>
          </a:prstGeom>
          <a:noFill/>
        </p:spPr>
        <p:txBody>
          <a:bodyPr wrap="square">
            <a:spAutoFit/>
          </a:bodyPr>
          <a:lstStyle/>
          <a:p>
            <a:r>
              <a:rPr lang="fr-FR" sz="1800" b="1" u="sng" dirty="0">
                <a:latin typeface="Times New Roman" panose="02020603050405020304" pitchFamily="18" charset="0"/>
                <a:cs typeface="Times New Roman" panose="02020603050405020304" pitchFamily="18" charset="0"/>
              </a:rPr>
              <a:t>Simulation en </a:t>
            </a:r>
            <a:r>
              <a:rPr lang="fr-FR" b="1" u="sng" dirty="0">
                <a:latin typeface="Times New Roman" panose="02020603050405020304" pitchFamily="18" charset="0"/>
                <a:cs typeface="Times New Roman" panose="02020603050405020304" pitchFamily="18" charset="0"/>
              </a:rPr>
              <a:t>ARDUINO IDE</a:t>
            </a:r>
            <a:r>
              <a:rPr lang="fr-FR" sz="1800" b="1" u="sng" dirty="0">
                <a:latin typeface="Times New Roman" panose="02020603050405020304" pitchFamily="18" charset="0"/>
                <a:cs typeface="Times New Roman" panose="02020603050405020304" pitchFamily="18" charset="0"/>
              </a:rPr>
              <a:t>:</a:t>
            </a:r>
          </a:p>
        </p:txBody>
      </p:sp>
      <p:sp>
        <p:nvSpPr>
          <p:cNvPr id="18" name="TextBox 17">
            <a:extLst>
              <a:ext uri="{FF2B5EF4-FFF2-40B4-BE49-F238E27FC236}">
                <a16:creationId xmlns:a16="http://schemas.microsoft.com/office/drawing/2014/main" id="{00F254BC-EFF7-466D-A341-9C15761D9B4E}"/>
              </a:ext>
            </a:extLst>
          </p:cNvPr>
          <p:cNvSpPr txBox="1"/>
          <p:nvPr/>
        </p:nvSpPr>
        <p:spPr>
          <a:xfrm>
            <a:off x="158937" y="1429556"/>
            <a:ext cx="7610620" cy="767711"/>
          </a:xfrm>
          <a:prstGeom prst="rect">
            <a:avLst/>
          </a:prstGeom>
          <a:noFill/>
        </p:spPr>
        <p:txBody>
          <a:bodyPr wrap="square">
            <a:spAutoFit/>
          </a:bodyPr>
          <a:lstStyle/>
          <a:p>
            <a:pPr>
              <a:lnSpc>
                <a:spcPct val="107000"/>
              </a:lnSpc>
              <a:spcAft>
                <a:spcPts val="800"/>
              </a:spcAft>
            </a:pPr>
            <a:r>
              <a:rPr lang="fr-FR" sz="1800" b="1" kern="100" dirty="0">
                <a:solidFill>
                  <a:srgbClr val="101B11"/>
                </a:solidFill>
                <a:effectLst/>
                <a:latin typeface="Times New Roman" panose="02020603050405020304" pitchFamily="18" charset="0"/>
                <a:ea typeface="Calibri" panose="020F0502020204030204" pitchFamily="34" charset="0"/>
                <a:cs typeface="Times New Roman" panose="02020603050405020304" pitchFamily="18" charset="0"/>
              </a:rPr>
              <a:t>Système de navigation :</a:t>
            </a:r>
            <a:endParaRPr lang="fr-FR" sz="1800" kern="100" dirty="0">
              <a:solidFill>
                <a:srgbClr val="101B1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fr-FR" sz="1800" b="1" kern="100" dirty="0">
                <a:solidFill>
                  <a:srgbClr val="101B1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fr-FR" sz="1800" kern="100" dirty="0">
              <a:solidFill>
                <a:srgbClr val="101B1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73DD61A9-B67E-47D5-A657-4C2CB7957086}"/>
                  </a:ext>
                </a:extLst>
              </p:cNvPr>
              <p:cNvGraphicFramePr>
                <a:graphicFrameLocks noChangeAspect="1"/>
              </p:cNvGraphicFramePr>
              <p:nvPr>
                <p:extLst>
                  <p:ext uri="{D42A27DB-BD31-4B8C-83A1-F6EECF244321}">
                    <p14:modId xmlns:p14="http://schemas.microsoft.com/office/powerpoint/2010/main" val="2313998303"/>
                  </p:ext>
                </p:extLst>
              </p:nvPr>
            </p:nvGraphicFramePr>
            <p:xfrm rot="1075675">
              <a:off x="4165135" y="4620973"/>
              <a:ext cx="3646081" cy="2758869"/>
            </p:xfrm>
            <a:graphic>
              <a:graphicData uri="http://schemas.microsoft.com/office/drawing/2017/model3d">
                <am3d:model3d r:embed="rId3">
                  <am3d:spPr>
                    <a:xfrm rot="1075675">
                      <a:off x="0" y="0"/>
                      <a:ext cx="3646081" cy="2758869"/>
                    </a:xfrm>
                    <a:prstGeom prst="rect">
                      <a:avLst/>
                    </a:prstGeom>
                  </am3d:spPr>
                  <am3d:camera>
                    <am3d:pos x="0" y="0" z="67339964"/>
                    <am3d:up dx="0" dy="36000000" dz="0"/>
                    <am3d:lookAt x="0" y="0" z="0"/>
                    <am3d:perspective fov="2700000"/>
                  </am3d:camera>
                  <am3d:trans>
                    <am3d:meterPerModelUnit n="40639" d="1000000"/>
                    <am3d:preTrans dx="-5003" dy="2272508" dz="668535"/>
                    <am3d:scale>
                      <am3d:sx n="1000000" d="1000000"/>
                      <am3d:sy n="1000000" d="1000000"/>
                      <am3d:sz n="1000000" d="1000000"/>
                    </am3d:scale>
                    <am3d:rot ax="1256266" ay="-17529" az="-6714"/>
                    <am3d:postTrans dx="0" dy="0" dz="0"/>
                  </am3d:trans>
                  <am3d:raster rName="Office3DRenderer" rVer="16.0.8326">
                    <am3d:blip r:embed="rId4"/>
                  </am3d:raster>
                  <am3d:objViewport viewportSz="88254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73DD61A9-B67E-47D5-A657-4C2CB7957086}"/>
                  </a:ext>
                </a:extLst>
              </p:cNvPr>
              <p:cNvPicPr>
                <a:picLocks noGrp="1" noRot="1" noChangeAspect="1" noMove="1" noResize="1" noEditPoints="1" noAdjustHandles="1" noChangeArrowheads="1" noChangeShapeType="1" noCrop="1"/>
              </p:cNvPicPr>
              <p:nvPr/>
            </p:nvPicPr>
            <p:blipFill>
              <a:blip r:embed="rId4"/>
              <a:stretch>
                <a:fillRect/>
              </a:stretch>
            </p:blipFill>
            <p:spPr>
              <a:xfrm rot="1075675">
                <a:off x="4165135" y="4620973"/>
                <a:ext cx="3646081" cy="2758869"/>
              </a:xfrm>
              <a:prstGeom prst="rect">
                <a:avLst/>
              </a:prstGeom>
            </p:spPr>
          </p:pic>
        </mc:Fallback>
      </mc:AlternateContent>
      <p:pic>
        <p:nvPicPr>
          <p:cNvPr id="2" name="Image 1" descr="Guide du module GPS NEO-6M Arduino">
            <a:extLst>
              <a:ext uri="{FF2B5EF4-FFF2-40B4-BE49-F238E27FC236}">
                <a16:creationId xmlns:a16="http://schemas.microsoft.com/office/drawing/2014/main" id="{E36F6EAA-F385-04FA-AD3B-CFA9658CBF5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8036" y="2197267"/>
            <a:ext cx="4968531" cy="2670155"/>
          </a:xfrm>
          <a:prstGeom prst="rect">
            <a:avLst/>
          </a:prstGeom>
          <a:noFill/>
          <a:ln>
            <a:noFill/>
          </a:ln>
        </p:spPr>
      </p:pic>
      <p:pic>
        <p:nvPicPr>
          <p:cNvPr id="3" name="Image 2">
            <a:extLst>
              <a:ext uri="{FF2B5EF4-FFF2-40B4-BE49-F238E27FC236}">
                <a16:creationId xmlns:a16="http://schemas.microsoft.com/office/drawing/2014/main" id="{E29C7DF2-DFAC-4BAB-FEBD-9400A891E1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3070" y="1800618"/>
            <a:ext cx="4554901" cy="3743128"/>
          </a:xfrm>
          <a:prstGeom prst="rect">
            <a:avLst/>
          </a:prstGeom>
        </p:spPr>
      </p:pic>
      <p:sp>
        <p:nvSpPr>
          <p:cNvPr id="6" name="Slide Number Placeholder 5">
            <a:extLst>
              <a:ext uri="{FF2B5EF4-FFF2-40B4-BE49-F238E27FC236}">
                <a16:creationId xmlns:a16="http://schemas.microsoft.com/office/drawing/2014/main" id="{B55E5E31-B75B-4400-B4DD-A3AE6BC96019}"/>
              </a:ext>
            </a:extLst>
          </p:cNvPr>
          <p:cNvSpPr>
            <a:spLocks noGrp="1"/>
          </p:cNvSpPr>
          <p:nvPr>
            <p:ph type="sldNum" sz="quarter" idx="12"/>
          </p:nvPr>
        </p:nvSpPr>
        <p:spPr>
          <a:xfrm>
            <a:off x="8610600" y="6472946"/>
            <a:ext cx="2743200" cy="365125"/>
          </a:xfrm>
        </p:spPr>
        <p:txBody>
          <a:bodyPr/>
          <a:lstStyle/>
          <a:p>
            <a:r>
              <a:rPr lang="fr-FR" sz="1600" b="1" dirty="0">
                <a:solidFill>
                  <a:schemeClr val="tx1"/>
                </a:solidFill>
              </a:rPr>
              <a:t>10</a:t>
            </a:r>
          </a:p>
        </p:txBody>
      </p:sp>
      <p:sp>
        <p:nvSpPr>
          <p:cNvPr id="15" name="Arrow: Pentagon 14">
            <a:extLst>
              <a:ext uri="{FF2B5EF4-FFF2-40B4-BE49-F238E27FC236}">
                <a16:creationId xmlns:a16="http://schemas.microsoft.com/office/drawing/2014/main" id="{32E24A07-A21D-48DA-8613-0577133AE966}"/>
              </a:ext>
            </a:extLst>
          </p:cNvPr>
          <p:cNvSpPr/>
          <p:nvPr/>
        </p:nvSpPr>
        <p:spPr>
          <a:xfrm>
            <a:off x="0" y="791478"/>
            <a:ext cx="3556577" cy="125988"/>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Rounded Corners 15">
            <a:extLst>
              <a:ext uri="{FF2B5EF4-FFF2-40B4-BE49-F238E27FC236}">
                <a16:creationId xmlns:a16="http://schemas.microsoft.com/office/drawing/2014/main" id="{3ABF0ED4-DECC-4625-9682-3B057EAEE0C2}"/>
              </a:ext>
            </a:extLst>
          </p:cNvPr>
          <p:cNvSpPr/>
          <p:nvPr/>
        </p:nvSpPr>
        <p:spPr>
          <a:xfrm>
            <a:off x="1" y="6457071"/>
            <a:ext cx="12192000" cy="99734"/>
          </a:xfrm>
          <a:prstGeom prst="roundRect">
            <a:avLst/>
          </a:prstGeom>
          <a:gradFill flip="none" rotWithShape="1">
            <a:gsLst>
              <a:gs pos="28000">
                <a:schemeClr val="tx2">
                  <a:lumMod val="7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659068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38" name="TextBox 37">
            <a:extLst>
              <a:ext uri="{FF2B5EF4-FFF2-40B4-BE49-F238E27FC236}">
                <a16:creationId xmlns:a16="http://schemas.microsoft.com/office/drawing/2014/main" id="{316CD830-A1F6-4BB6-AE6A-168417F32CBA}"/>
              </a:ext>
            </a:extLst>
          </p:cNvPr>
          <p:cNvSpPr txBox="1"/>
          <p:nvPr/>
        </p:nvSpPr>
        <p:spPr>
          <a:xfrm>
            <a:off x="3678700" y="286215"/>
            <a:ext cx="7610620" cy="923330"/>
          </a:xfrm>
          <a:prstGeom prst="rect">
            <a:avLst/>
          </a:prstGeom>
          <a:noFill/>
        </p:spPr>
        <p:txBody>
          <a:bodyPr wrap="square">
            <a:spAutoFit/>
          </a:bodyPr>
          <a:lstStyle/>
          <a:p>
            <a:r>
              <a:rPr lang="fr-FR" sz="5400" b="0" cap="none" spc="0" dirty="0">
                <a:ln w="0"/>
                <a:effectLst>
                  <a:glow rad="1397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Partie électrique</a:t>
            </a:r>
            <a:endParaRPr lang="fr-FR" sz="5400" dirty="0">
              <a:latin typeface="Times New Roman" panose="02020603050405020304" pitchFamily="18" charset="0"/>
              <a:cs typeface="Times New Roman" panose="02020603050405020304" pitchFamily="18" charset="0"/>
            </a:endParaRPr>
          </a:p>
        </p:txBody>
      </p:sp>
      <p:sp>
        <p:nvSpPr>
          <p:cNvPr id="40" name="Arrow: Pentagon 39">
            <a:extLst>
              <a:ext uri="{FF2B5EF4-FFF2-40B4-BE49-F238E27FC236}">
                <a16:creationId xmlns:a16="http://schemas.microsoft.com/office/drawing/2014/main" id="{433F5F18-42AD-489D-A18E-4E47047D2C12}"/>
              </a:ext>
            </a:extLst>
          </p:cNvPr>
          <p:cNvSpPr/>
          <p:nvPr/>
        </p:nvSpPr>
        <p:spPr>
          <a:xfrm rot="10800000">
            <a:off x="8308971" y="791479"/>
            <a:ext cx="3883029" cy="125986"/>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3" name="TextBox 42">
            <a:extLst>
              <a:ext uri="{FF2B5EF4-FFF2-40B4-BE49-F238E27FC236}">
                <a16:creationId xmlns:a16="http://schemas.microsoft.com/office/drawing/2014/main" id="{EB8B050C-F8F6-40B4-85B0-BD6A91C0B893}"/>
              </a:ext>
            </a:extLst>
          </p:cNvPr>
          <p:cNvSpPr txBox="1"/>
          <p:nvPr/>
        </p:nvSpPr>
        <p:spPr>
          <a:xfrm>
            <a:off x="4237351" y="1069000"/>
            <a:ext cx="7610620" cy="369332"/>
          </a:xfrm>
          <a:prstGeom prst="rect">
            <a:avLst/>
          </a:prstGeom>
          <a:noFill/>
        </p:spPr>
        <p:txBody>
          <a:bodyPr wrap="square">
            <a:spAutoFit/>
          </a:bodyPr>
          <a:lstStyle/>
          <a:p>
            <a:r>
              <a:rPr lang="fr-FR" sz="1800" b="1" u="sng" dirty="0">
                <a:latin typeface="Times New Roman" panose="02020603050405020304" pitchFamily="18" charset="0"/>
                <a:cs typeface="Times New Roman" panose="02020603050405020304" pitchFamily="18" charset="0"/>
              </a:rPr>
              <a:t>Simulation en </a:t>
            </a:r>
            <a:r>
              <a:rPr lang="fr-FR" b="1" u="sng" dirty="0">
                <a:latin typeface="Times New Roman" panose="02020603050405020304" pitchFamily="18" charset="0"/>
                <a:cs typeface="Times New Roman" panose="02020603050405020304" pitchFamily="18" charset="0"/>
              </a:rPr>
              <a:t>ARDUINO IDE</a:t>
            </a:r>
            <a:r>
              <a:rPr lang="fr-FR" sz="1800" b="1" u="sng" dirty="0">
                <a:latin typeface="Times New Roman" panose="02020603050405020304" pitchFamily="18" charset="0"/>
                <a:cs typeface="Times New Roman" panose="02020603050405020304" pitchFamily="18" charset="0"/>
              </a:rPr>
              <a:t>:</a:t>
            </a:r>
          </a:p>
        </p:txBody>
      </p:sp>
      <p:sp>
        <p:nvSpPr>
          <p:cNvPr id="18" name="TextBox 17">
            <a:extLst>
              <a:ext uri="{FF2B5EF4-FFF2-40B4-BE49-F238E27FC236}">
                <a16:creationId xmlns:a16="http://schemas.microsoft.com/office/drawing/2014/main" id="{00F254BC-EFF7-466D-A341-9C15761D9B4E}"/>
              </a:ext>
            </a:extLst>
          </p:cNvPr>
          <p:cNvSpPr txBox="1"/>
          <p:nvPr/>
        </p:nvSpPr>
        <p:spPr>
          <a:xfrm>
            <a:off x="158937" y="1429556"/>
            <a:ext cx="7610620" cy="767711"/>
          </a:xfrm>
          <a:prstGeom prst="rect">
            <a:avLst/>
          </a:prstGeom>
          <a:noFill/>
        </p:spPr>
        <p:txBody>
          <a:bodyPr wrap="square">
            <a:spAutoFit/>
          </a:bodyPr>
          <a:lstStyle/>
          <a:p>
            <a:pPr>
              <a:lnSpc>
                <a:spcPct val="107000"/>
              </a:lnSpc>
              <a:spcAft>
                <a:spcPts val="800"/>
              </a:spcAft>
            </a:pPr>
            <a:r>
              <a:rPr lang="fr-FR" sz="1800" b="1" kern="100" dirty="0">
                <a:solidFill>
                  <a:srgbClr val="101B11"/>
                </a:solidFill>
                <a:effectLst/>
                <a:latin typeface="Times New Roman" panose="02020603050405020304" pitchFamily="18" charset="0"/>
                <a:ea typeface="Calibri" panose="020F0502020204030204" pitchFamily="34" charset="0"/>
                <a:cs typeface="Times New Roman" panose="02020603050405020304" pitchFamily="18" charset="0"/>
              </a:rPr>
              <a:t>Système de communication :</a:t>
            </a:r>
            <a:endParaRPr lang="fr-FR" sz="1800" kern="100" dirty="0">
              <a:solidFill>
                <a:srgbClr val="101B1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fr-FR" sz="1800" b="1" kern="100" dirty="0">
                <a:solidFill>
                  <a:srgbClr val="101B1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fr-FR" sz="1800" kern="100" dirty="0">
              <a:solidFill>
                <a:srgbClr val="101B1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73DD61A9-B67E-47D5-A657-4C2CB7957086}"/>
                  </a:ext>
                </a:extLst>
              </p:cNvPr>
              <p:cNvGraphicFramePr>
                <a:graphicFrameLocks noChangeAspect="1"/>
              </p:cNvGraphicFramePr>
              <p:nvPr>
                <p:extLst>
                  <p:ext uri="{D42A27DB-BD31-4B8C-83A1-F6EECF244321}">
                    <p14:modId xmlns:p14="http://schemas.microsoft.com/office/powerpoint/2010/main" val="2621008961"/>
                  </p:ext>
                </p:extLst>
              </p:nvPr>
            </p:nvGraphicFramePr>
            <p:xfrm>
              <a:off x="5060380" y="4841101"/>
              <a:ext cx="2749542" cy="2426066"/>
            </p:xfrm>
            <a:graphic>
              <a:graphicData uri="http://schemas.microsoft.com/office/drawing/2017/model3d">
                <am3d:model3d r:embed="rId3">
                  <am3d:spPr>
                    <a:xfrm>
                      <a:off x="0" y="0"/>
                      <a:ext cx="2749542" cy="2426066"/>
                    </a:xfrm>
                    <a:prstGeom prst="rect">
                      <a:avLst/>
                    </a:prstGeom>
                  </am3d:spPr>
                  <am3d:camera>
                    <am3d:pos x="0" y="0" z="67339964"/>
                    <am3d:up dx="0" dy="36000000" dz="0"/>
                    <am3d:lookAt x="0" y="0" z="0"/>
                    <am3d:perspective fov="2700000"/>
                  </am3d:camera>
                  <am3d:trans>
                    <am3d:meterPerModelUnit n="40639" d="1000000"/>
                    <am3d:preTrans dx="-5003" dy="2272508" dz="668535"/>
                    <am3d:scale>
                      <am3d:sx n="1000000" d="1000000"/>
                      <am3d:sy n="1000000" d="1000000"/>
                      <am3d:sz n="1000000" d="1000000"/>
                    </am3d:scale>
                    <am3d:rot ax="-2096671" ay="100830" az="-70444"/>
                    <am3d:postTrans dx="0" dy="0" dz="0"/>
                  </am3d:trans>
                  <am3d:raster rName="Office3DRenderer" rVer="16.0.8326">
                    <am3d:blip r:embed="rId4"/>
                  </am3d:raster>
                  <am3d:objViewport viewportSz="80773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73DD61A9-B67E-47D5-A657-4C2CB7957086}"/>
                  </a:ext>
                </a:extLst>
              </p:cNvPr>
              <p:cNvPicPr>
                <a:picLocks noGrp="1" noRot="1" noChangeAspect="1" noMove="1" noResize="1" noEditPoints="1" noAdjustHandles="1" noChangeArrowheads="1" noChangeShapeType="1" noCrop="1"/>
              </p:cNvPicPr>
              <p:nvPr/>
            </p:nvPicPr>
            <p:blipFill>
              <a:blip r:embed="rId4"/>
              <a:stretch>
                <a:fillRect/>
              </a:stretch>
            </p:blipFill>
            <p:spPr>
              <a:xfrm>
                <a:off x="5060380" y="4841101"/>
                <a:ext cx="2749542" cy="2426066"/>
              </a:xfrm>
              <a:prstGeom prst="rect">
                <a:avLst/>
              </a:prstGeom>
            </p:spPr>
          </p:pic>
        </mc:Fallback>
      </mc:AlternateContent>
      <p:pic>
        <p:nvPicPr>
          <p:cNvPr id="5" name="Image 4">
            <a:extLst>
              <a:ext uri="{FF2B5EF4-FFF2-40B4-BE49-F238E27FC236}">
                <a16:creationId xmlns:a16="http://schemas.microsoft.com/office/drawing/2014/main" id="{BAA1BAAF-4C01-B571-93F8-BC1DA0ACE881}"/>
              </a:ext>
            </a:extLst>
          </p:cNvPr>
          <p:cNvPicPr>
            <a:picLocks noChangeAspect="1"/>
          </p:cNvPicPr>
          <p:nvPr/>
        </p:nvPicPr>
        <p:blipFill>
          <a:blip r:embed="rId5"/>
          <a:stretch>
            <a:fillRect/>
          </a:stretch>
        </p:blipFill>
        <p:spPr>
          <a:xfrm>
            <a:off x="158937" y="2483461"/>
            <a:ext cx="5260169" cy="2737435"/>
          </a:xfrm>
          <a:prstGeom prst="rect">
            <a:avLst/>
          </a:prstGeom>
        </p:spPr>
      </p:pic>
      <p:pic>
        <p:nvPicPr>
          <p:cNvPr id="7" name="Image 6">
            <a:extLst>
              <a:ext uri="{FF2B5EF4-FFF2-40B4-BE49-F238E27FC236}">
                <a16:creationId xmlns:a16="http://schemas.microsoft.com/office/drawing/2014/main" id="{5CA55D97-721D-DC9D-78DC-3A08DDDBDFF5}"/>
              </a:ext>
            </a:extLst>
          </p:cNvPr>
          <p:cNvPicPr>
            <a:picLocks noChangeAspect="1"/>
          </p:cNvPicPr>
          <p:nvPr/>
        </p:nvPicPr>
        <p:blipFill>
          <a:blip r:embed="rId6"/>
          <a:stretch>
            <a:fillRect/>
          </a:stretch>
        </p:blipFill>
        <p:spPr>
          <a:xfrm>
            <a:off x="7355078" y="2483461"/>
            <a:ext cx="4715002" cy="3284480"/>
          </a:xfrm>
          <a:prstGeom prst="rect">
            <a:avLst/>
          </a:prstGeom>
        </p:spPr>
      </p:pic>
      <p:sp>
        <p:nvSpPr>
          <p:cNvPr id="9" name="ZoneTexte 8">
            <a:extLst>
              <a:ext uri="{FF2B5EF4-FFF2-40B4-BE49-F238E27FC236}">
                <a16:creationId xmlns:a16="http://schemas.microsoft.com/office/drawing/2014/main" id="{A5302F1E-EAF2-2144-963E-2F9DBF6AE904}"/>
              </a:ext>
            </a:extLst>
          </p:cNvPr>
          <p:cNvSpPr txBox="1"/>
          <p:nvPr/>
        </p:nvSpPr>
        <p:spPr>
          <a:xfrm>
            <a:off x="1779563" y="1906495"/>
            <a:ext cx="1484142" cy="369332"/>
          </a:xfrm>
          <a:prstGeom prst="rect">
            <a:avLst/>
          </a:prstGeom>
          <a:noFill/>
        </p:spPr>
        <p:txBody>
          <a:bodyPr wrap="square">
            <a:spAutoFit/>
          </a:bodyPr>
          <a:lstStyle/>
          <a:p>
            <a:r>
              <a:rPr lang="fr-FR" b="1" u="sng" dirty="0">
                <a:latin typeface="Times New Roman" panose="02020603050405020304" pitchFamily="18" charset="0"/>
                <a:cs typeface="Times New Roman" panose="02020603050405020304" pitchFamily="18" charset="0"/>
              </a:rPr>
              <a:t>Récepteur </a:t>
            </a:r>
          </a:p>
        </p:txBody>
      </p:sp>
      <p:sp>
        <p:nvSpPr>
          <p:cNvPr id="12" name="ZoneTexte 11">
            <a:extLst>
              <a:ext uri="{FF2B5EF4-FFF2-40B4-BE49-F238E27FC236}">
                <a16:creationId xmlns:a16="http://schemas.microsoft.com/office/drawing/2014/main" id="{267241F9-3799-BF26-8C4C-162DF1098F02}"/>
              </a:ext>
            </a:extLst>
          </p:cNvPr>
          <p:cNvSpPr txBox="1"/>
          <p:nvPr/>
        </p:nvSpPr>
        <p:spPr>
          <a:xfrm>
            <a:off x="9460522" y="2012601"/>
            <a:ext cx="1256509" cy="369332"/>
          </a:xfrm>
          <a:prstGeom prst="rect">
            <a:avLst/>
          </a:prstGeom>
          <a:noFill/>
        </p:spPr>
        <p:txBody>
          <a:bodyPr wrap="square">
            <a:spAutoFit/>
          </a:bodyPr>
          <a:lstStyle/>
          <a:p>
            <a:r>
              <a:rPr lang="fr-FR" b="1" u="sng" dirty="0">
                <a:latin typeface="Times New Roman" panose="02020603050405020304" pitchFamily="18" charset="0"/>
                <a:cs typeface="Times New Roman" panose="02020603050405020304" pitchFamily="18" charset="0"/>
              </a:rPr>
              <a:t>Emetteur </a:t>
            </a:r>
          </a:p>
        </p:txBody>
      </p:sp>
      <p:sp>
        <p:nvSpPr>
          <p:cNvPr id="4" name="Slide Number Placeholder 3">
            <a:extLst>
              <a:ext uri="{FF2B5EF4-FFF2-40B4-BE49-F238E27FC236}">
                <a16:creationId xmlns:a16="http://schemas.microsoft.com/office/drawing/2014/main" id="{63F0AF5C-A6FC-4871-B76A-52F63451BF8A}"/>
              </a:ext>
            </a:extLst>
          </p:cNvPr>
          <p:cNvSpPr>
            <a:spLocks noGrp="1"/>
          </p:cNvSpPr>
          <p:nvPr>
            <p:ph type="sldNum" sz="quarter" idx="12"/>
          </p:nvPr>
        </p:nvSpPr>
        <p:spPr>
          <a:xfrm>
            <a:off x="8610600" y="6531891"/>
            <a:ext cx="2743200" cy="365125"/>
          </a:xfrm>
        </p:spPr>
        <p:txBody>
          <a:bodyPr/>
          <a:lstStyle/>
          <a:p>
            <a:r>
              <a:rPr lang="fr-FR" sz="1600" b="1" dirty="0">
                <a:solidFill>
                  <a:schemeClr val="tx1"/>
                </a:solidFill>
              </a:rPr>
              <a:t>11</a:t>
            </a:r>
            <a:endParaRPr lang="fr-FR" b="1" dirty="0">
              <a:solidFill>
                <a:schemeClr val="tx1"/>
              </a:solidFill>
            </a:endParaRPr>
          </a:p>
        </p:txBody>
      </p:sp>
      <p:sp>
        <p:nvSpPr>
          <p:cNvPr id="17" name="Arrow: Pentagon 16">
            <a:extLst>
              <a:ext uri="{FF2B5EF4-FFF2-40B4-BE49-F238E27FC236}">
                <a16:creationId xmlns:a16="http://schemas.microsoft.com/office/drawing/2014/main" id="{4F70607A-DA9E-47D0-8708-D4D8E9CC54CD}"/>
              </a:ext>
            </a:extLst>
          </p:cNvPr>
          <p:cNvSpPr/>
          <p:nvPr/>
        </p:nvSpPr>
        <p:spPr>
          <a:xfrm>
            <a:off x="0" y="791478"/>
            <a:ext cx="3556577" cy="125988"/>
          </a:xfrm>
          <a:prstGeom prst="homePlate">
            <a:avLst/>
          </a:prstGeom>
          <a:gradFill flip="none" rotWithShape="1">
            <a:gsLst>
              <a:gs pos="3000">
                <a:schemeClr val="accent1">
                  <a:lumMod val="50000"/>
                </a:schemeClr>
              </a:gs>
              <a:gs pos="50000">
                <a:schemeClr val="accent1">
                  <a:shade val="67500"/>
                  <a:satMod val="115000"/>
                </a:schemeClr>
              </a:gs>
              <a:gs pos="100000">
                <a:schemeClr val="accent1">
                  <a:shade val="100000"/>
                  <a:satMod val="115000"/>
                </a:schemeClr>
              </a:gs>
            </a:gsLst>
            <a:lin ang="108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Rounded Corners 18">
            <a:extLst>
              <a:ext uri="{FF2B5EF4-FFF2-40B4-BE49-F238E27FC236}">
                <a16:creationId xmlns:a16="http://schemas.microsoft.com/office/drawing/2014/main" id="{33ECB4D6-D7C5-4128-A856-750F7BEF97CC}"/>
              </a:ext>
            </a:extLst>
          </p:cNvPr>
          <p:cNvSpPr/>
          <p:nvPr/>
        </p:nvSpPr>
        <p:spPr>
          <a:xfrm>
            <a:off x="1" y="6457071"/>
            <a:ext cx="12192000" cy="99734"/>
          </a:xfrm>
          <a:prstGeom prst="roundRect">
            <a:avLst/>
          </a:prstGeom>
          <a:gradFill flip="none" rotWithShape="1">
            <a:gsLst>
              <a:gs pos="28000">
                <a:schemeClr val="tx2">
                  <a:lumMod val="7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590645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4898</TotalTime>
  <Words>2156</Words>
  <Application>Microsoft Office PowerPoint</Application>
  <PresentationFormat>Widescreen</PresentationFormat>
  <Paragraphs>233</Paragraphs>
  <Slides>29</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Montserrat</vt:lpstr>
      <vt:lpstr>Raleway</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One Skill</dc:creator>
  <cp:lastModifiedBy>imane lagheryeb</cp:lastModifiedBy>
  <cp:revision>52</cp:revision>
  <dcterms:created xsi:type="dcterms:W3CDTF">2020-12-19T18:59:10Z</dcterms:created>
  <dcterms:modified xsi:type="dcterms:W3CDTF">2023-07-06T14:34:02Z</dcterms:modified>
</cp:coreProperties>
</file>